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80" r:id="rId3"/>
    <p:sldId id="272" r:id="rId4"/>
    <p:sldId id="275" r:id="rId5"/>
    <p:sldId id="302" r:id="rId6"/>
    <p:sldId id="269" r:id="rId7"/>
    <p:sldId id="281" r:id="rId8"/>
    <p:sldId id="299" r:id="rId9"/>
    <p:sldId id="296" r:id="rId10"/>
    <p:sldId id="298" r:id="rId11"/>
    <p:sldId id="294" r:id="rId12"/>
    <p:sldId id="263" r:id="rId13"/>
    <p:sldId id="262" r:id="rId14"/>
    <p:sldId id="300" r:id="rId15"/>
    <p:sldId id="258" r:id="rId16"/>
    <p:sldId id="304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s\Protocol%20NASBA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'[Protocol NASBA (1).xlsx]cellfree test'!$I$118</c:f>
              <c:strCache>
                <c:ptCount val="1"/>
                <c:pt idx="0">
                  <c:v>T4 Gene 32 Protein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'[Protocol NASBA (1).xlsx]cellfree test'!$J$117:$O$117</c:f>
              <c:strCache>
                <c:ptCount val="6"/>
                <c:pt idx="0">
                  <c:v>(+) 100%</c:v>
                </c:pt>
                <c:pt idx="1">
                  <c:v>1:20</c:v>
                </c:pt>
                <c:pt idx="2">
                  <c:v>1:40</c:v>
                </c:pt>
                <c:pt idx="3">
                  <c:v>1:60</c:v>
                </c:pt>
                <c:pt idx="4">
                  <c:v>1:80</c:v>
                </c:pt>
                <c:pt idx="5">
                  <c:v> (-)</c:v>
                </c:pt>
              </c:strCache>
            </c:strRef>
          </c:cat>
          <c:val>
            <c:numRef>
              <c:f>'[Protocol NASBA (1).xlsx]cellfree test'!$J$118:$O$118</c:f>
              <c:numCache>
                <c:formatCode>0</c:formatCode>
                <c:ptCount val="6"/>
                <c:pt idx="0">
                  <c:v>746</c:v>
                </c:pt>
                <c:pt idx="1">
                  <c:v>7997</c:v>
                </c:pt>
                <c:pt idx="2">
                  <c:v>1958</c:v>
                </c:pt>
                <c:pt idx="3">
                  <c:v>17499</c:v>
                </c:pt>
                <c:pt idx="4">
                  <c:v>8741.5</c:v>
                </c:pt>
                <c:pt idx="5">
                  <c:v>21737.5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5B-4FD7-BCD5-6364BAA08489}"/>
            </c:ext>
          </c:extLst>
        </c:ser>
        <c:ser>
          <c:idx val="1"/>
          <c:order val="1"/>
          <c:tx>
            <c:strRef>
              <c:f>'[Protocol NASBA (1).xlsx]cellfree test'!$I$119</c:f>
              <c:strCache>
                <c:ptCount val="1"/>
                <c:pt idx="0">
                  <c:v>RNase Murine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'[Protocol NASBA (1).xlsx]cellfree test'!$J$117:$O$117</c:f>
              <c:strCache>
                <c:ptCount val="6"/>
                <c:pt idx="0">
                  <c:v>(+) 100%</c:v>
                </c:pt>
                <c:pt idx="1">
                  <c:v>1:20</c:v>
                </c:pt>
                <c:pt idx="2">
                  <c:v>1:40</c:v>
                </c:pt>
                <c:pt idx="3">
                  <c:v>1:60</c:v>
                </c:pt>
                <c:pt idx="4">
                  <c:v>1:80</c:v>
                </c:pt>
                <c:pt idx="5">
                  <c:v> (-)</c:v>
                </c:pt>
              </c:strCache>
            </c:strRef>
          </c:cat>
          <c:val>
            <c:numRef>
              <c:f>'[Protocol NASBA (1).xlsx]cellfree test'!$J$119:$O$119</c:f>
              <c:numCache>
                <c:formatCode>0</c:formatCode>
                <c:ptCount val="6"/>
                <c:pt idx="0">
                  <c:v>2053.5</c:v>
                </c:pt>
                <c:pt idx="1">
                  <c:v>3560.5</c:v>
                </c:pt>
                <c:pt idx="2">
                  <c:v>5563</c:v>
                </c:pt>
                <c:pt idx="3">
                  <c:v>19090</c:v>
                </c:pt>
                <c:pt idx="4">
                  <c:v>22547</c:v>
                </c:pt>
                <c:pt idx="5">
                  <c:v>21737.5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5B-4FD7-BCD5-6364BAA08489}"/>
            </c:ext>
          </c:extLst>
        </c:ser>
        <c:ser>
          <c:idx val="2"/>
          <c:order val="2"/>
          <c:tx>
            <c:strRef>
              <c:f>'[Protocol NASBA (1).xlsx]cellfree test'!$I$120</c:f>
              <c:strCache>
                <c:ptCount val="1"/>
                <c:pt idx="0">
                  <c:v>rRNasin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'[Protocol NASBA (1).xlsx]cellfree test'!$J$117:$O$117</c:f>
              <c:strCache>
                <c:ptCount val="6"/>
                <c:pt idx="0">
                  <c:v>(+) 100%</c:v>
                </c:pt>
                <c:pt idx="1">
                  <c:v>1:20</c:v>
                </c:pt>
                <c:pt idx="2">
                  <c:v>1:40</c:v>
                </c:pt>
                <c:pt idx="3">
                  <c:v>1:60</c:v>
                </c:pt>
                <c:pt idx="4">
                  <c:v>1:80</c:v>
                </c:pt>
                <c:pt idx="5">
                  <c:v> (-)</c:v>
                </c:pt>
              </c:strCache>
            </c:strRef>
          </c:cat>
          <c:val>
            <c:numRef>
              <c:f>'[Protocol NASBA (1).xlsx]cellfree test'!$J$120:$O$120</c:f>
              <c:numCache>
                <c:formatCode>0</c:formatCode>
                <c:ptCount val="6"/>
                <c:pt idx="0">
                  <c:v>1860.5</c:v>
                </c:pt>
                <c:pt idx="1">
                  <c:v>12920</c:v>
                </c:pt>
                <c:pt idx="2">
                  <c:v>41046.5</c:v>
                </c:pt>
                <c:pt idx="3">
                  <c:v>42705.5</c:v>
                </c:pt>
                <c:pt idx="4">
                  <c:v>36689</c:v>
                </c:pt>
                <c:pt idx="5">
                  <c:v>21737.5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5B-4FD7-BCD5-6364BAA08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491704872"/>
        <c:axId val="491700936"/>
      </c:barChart>
      <c:catAx>
        <c:axId val="491704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700936"/>
        <c:crosses val="autoZero"/>
        <c:auto val="1"/>
        <c:lblAlgn val="ctr"/>
        <c:lblOffset val="100"/>
        <c:noMultiLvlLbl val="0"/>
      </c:catAx>
      <c:valAx>
        <c:axId val="491700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704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863825423069134"/>
          <c:y val="3.6194701064673478E-2"/>
          <c:w val="0.63122591839799302"/>
          <c:h val="0.90392522076306303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544"/>
        <c:axId val="541835264"/>
      </c:barChart>
      <c:catAx>
        <c:axId val="541821544"/>
        <c:scaling>
          <c:orientation val="minMax"/>
        </c:scaling>
        <c:delete val="1"/>
        <c:axPos val="b"/>
        <c:majorTickMark val="none"/>
        <c:minorTickMark val="none"/>
        <c:tickLblPos val="nextTo"/>
        <c:crossAx val="541835264"/>
        <c:crosses val="autoZero"/>
        <c:auto val="1"/>
        <c:lblAlgn val="ctr"/>
        <c:lblOffset val="100"/>
        <c:noMultiLvlLbl val="0"/>
      </c:catAx>
      <c:valAx>
        <c:axId val="541835264"/>
        <c:scaling>
          <c:orientation val="minMax"/>
          <c:max val="1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End point Fluorescence Intensity</a:t>
                </a:r>
              </a:p>
              <a:p>
                <a:pPr>
                  <a:defRPr sz="2400"/>
                </a:pPr>
                <a:r>
                  <a:rPr lang="en-US" sz="2400"/>
                  <a:t> (A.U)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821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863825423069134"/>
          <c:y val="3.6194701064673478E-2"/>
          <c:w val="0.63122591839799302"/>
          <c:h val="0.90392522076306303"/>
        </c:manualLayout>
      </c:layout>
      <c:barChart>
        <c:barDir val="col"/>
        <c:grouping val="clustered"/>
        <c:varyColors val="0"/>
        <c:ser>
          <c:idx val="0"/>
          <c:order val="0"/>
          <c:tx>
            <c:v>10nM Linear DNA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'[zika_2_tres batches.xlsx]Hoja1'!$C$33:$H$33</c:f>
                <c:numCache>
                  <c:formatCode>General</c:formatCode>
                  <c:ptCount val="6"/>
                  <c:pt idx="0">
                    <c:v>675.84342368135299</c:v>
                  </c:pt>
                  <c:pt idx="1">
                    <c:v>675.37125592768109</c:v>
                  </c:pt>
                  <c:pt idx="2">
                    <c:v>729.88515078287037</c:v>
                  </c:pt>
                  <c:pt idx="3">
                    <c:v>12648.20449708179</c:v>
                  </c:pt>
                  <c:pt idx="4">
                    <c:v>857.63162255131431</c:v>
                  </c:pt>
                  <c:pt idx="5">
                    <c:v>1275.6419299056195</c:v>
                  </c:pt>
                </c:numCache>
              </c:numRef>
            </c:plus>
            <c:minus>
              <c:numRef>
                <c:f>'[zika_2_tres batches.xlsx]Hoja1'!$C$33:$H$33</c:f>
                <c:numCache>
                  <c:formatCode>General</c:formatCode>
                  <c:ptCount val="6"/>
                  <c:pt idx="0">
                    <c:v>675.84342368135299</c:v>
                  </c:pt>
                  <c:pt idx="1">
                    <c:v>675.37125592768109</c:v>
                  </c:pt>
                  <c:pt idx="2">
                    <c:v>729.88515078287037</c:v>
                  </c:pt>
                  <c:pt idx="3">
                    <c:v>12648.20449708179</c:v>
                  </c:pt>
                  <c:pt idx="4">
                    <c:v>857.63162255131431</c:v>
                  </c:pt>
                  <c:pt idx="5">
                    <c:v>1275.6419299056195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'[zika_2_tres batches.xlsx]Hoja1'!$C$32,'[zika_2_tres batches.xlsx]Hoja1'!$D$32,'[zika_2_tres batches.xlsx]Hoja1'!$E$32,'[zika_2_tres batches.xlsx]Hoja1'!$F$32,'[zika_2_tres batches.xlsx]Hoja1'!$G$32,'[zika_2_tres batches.xlsx]Hoja1'!$H$32</c:f>
              <c:numCache>
                <c:formatCode>General</c:formatCode>
                <c:ptCount val="6"/>
                <c:pt idx="0">
                  <c:v>5895.3333333333303</c:v>
                </c:pt>
                <c:pt idx="1">
                  <c:v>6000.666666666667</c:v>
                </c:pt>
                <c:pt idx="2">
                  <c:v>6174.666666666667</c:v>
                </c:pt>
                <c:pt idx="3">
                  <c:v>50025</c:v>
                </c:pt>
                <c:pt idx="4">
                  <c:v>49573</c:v>
                </c:pt>
                <c:pt idx="5">
                  <c:v>15288.333333333334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3A-420B-9955-406CC91556FE}"/>
            </c:ext>
          </c:extLst>
        </c:ser>
        <c:ser>
          <c:idx val="1"/>
          <c:order val="1"/>
          <c:tx>
            <c:v>10nM Plasmid DNA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'[zika_2_tres batches.xlsx]Hoja1'!$C$35:$H$35</c:f>
                <c:numCache>
                  <c:formatCode>General</c:formatCode>
                  <c:ptCount val="6"/>
                  <c:pt idx="0">
                    <c:v>13390.4453460322</c:v>
                  </c:pt>
                  <c:pt idx="1">
                    <c:v>18401.940667585404</c:v>
                  </c:pt>
                  <c:pt idx="2">
                    <c:v>13682.855403752499</c:v>
                  </c:pt>
                  <c:pt idx="3">
                    <c:v>12438.2197455816</c:v>
                  </c:pt>
                  <c:pt idx="4">
                    <c:v>12665.966070185999</c:v>
                  </c:pt>
                  <c:pt idx="5">
                    <c:v>1556.3923027309022</c:v>
                  </c:pt>
                </c:numCache>
              </c:numRef>
            </c:plus>
            <c:minus>
              <c:numRef>
                <c:f>'[zika_2_tres batches.xlsx]Hoja1'!$C$35:$H$35</c:f>
                <c:numCache>
                  <c:formatCode>General</c:formatCode>
                  <c:ptCount val="6"/>
                  <c:pt idx="0">
                    <c:v>13390.4453460322</c:v>
                  </c:pt>
                  <c:pt idx="1">
                    <c:v>18401.940667585404</c:v>
                  </c:pt>
                  <c:pt idx="2">
                    <c:v>13682.855403752499</c:v>
                  </c:pt>
                  <c:pt idx="3">
                    <c:v>12438.2197455816</c:v>
                  </c:pt>
                  <c:pt idx="4">
                    <c:v>12665.966070185999</c:v>
                  </c:pt>
                  <c:pt idx="5">
                    <c:v>1556.3923027309022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'[zika_2_tres batches.xlsx]Hoja1'!$C$34,'[zika_2_tres batches.xlsx]Hoja1'!$D$34,'[zika_2_tres batches.xlsx]Hoja1'!$E$34,'[zika_2_tres batches.xlsx]Hoja1'!$F$34,'[zika_2_tres batches.xlsx]Hoja1'!$G$34,'[zika_2_tres batches.xlsx]Hoja1'!$H$34</c:f>
              <c:numCache>
                <c:formatCode>General</c:formatCode>
                <c:ptCount val="6"/>
                <c:pt idx="0">
                  <c:v>21701.666666666668</c:v>
                </c:pt>
                <c:pt idx="1">
                  <c:v>44879.666666666664</c:v>
                </c:pt>
                <c:pt idx="2">
                  <c:v>41321</c:v>
                </c:pt>
                <c:pt idx="3">
                  <c:v>84167.333333333328</c:v>
                </c:pt>
                <c:pt idx="4">
                  <c:v>83763.666666666672</c:v>
                </c:pt>
                <c:pt idx="5">
                  <c:v>37979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3A-420B-9955-406CC91556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544"/>
        <c:axId val="541835264"/>
      </c:barChart>
      <c:catAx>
        <c:axId val="5418215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835264"/>
        <c:crosses val="autoZero"/>
        <c:auto val="1"/>
        <c:lblAlgn val="ctr"/>
        <c:lblOffset val="100"/>
        <c:noMultiLvlLbl val="0"/>
      </c:catAx>
      <c:valAx>
        <c:axId val="541835264"/>
        <c:scaling>
          <c:orientation val="minMax"/>
          <c:max val="1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End point Fluorescence Intensity</a:t>
                </a:r>
              </a:p>
              <a:p>
                <a:pPr>
                  <a:defRPr sz="2400"/>
                </a:pPr>
                <a:r>
                  <a:rPr lang="en-US" sz="2400"/>
                  <a:t> (A.U)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821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D8BE4-7A43-4160-9D84-03150037644B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51FBB-8C49-46DB-B1A4-BE145C71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Ejemplo de Newton, mostrar</a:t>
            </a:r>
            <a:r>
              <a:rPr lang="es-CL" baseline="0" dirty="0"/>
              <a:t> la teoría, mostrar la matemática.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404B1-565D-433E-B26E-CB809E24CCBD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921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/>
              <a:t>We</a:t>
            </a:r>
            <a:r>
              <a:rPr lang="es-CL" dirty="0"/>
              <a:t> </a:t>
            </a:r>
            <a:r>
              <a:rPr lang="es-CL" dirty="0" err="1"/>
              <a:t>want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study</a:t>
            </a:r>
            <a:r>
              <a:rPr lang="es-CL" dirty="0"/>
              <a:t>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variability</a:t>
            </a:r>
            <a:r>
              <a:rPr lang="es-CL" dirty="0"/>
              <a:t> and </a:t>
            </a:r>
            <a:r>
              <a:rPr lang="es-CL" dirty="0" err="1"/>
              <a:t>hopefully</a:t>
            </a:r>
            <a:r>
              <a:rPr lang="es-CL" dirty="0"/>
              <a:t> </a:t>
            </a:r>
            <a:r>
              <a:rPr lang="es-CL" dirty="0" err="1"/>
              <a:t>develop</a:t>
            </a:r>
            <a:r>
              <a:rPr lang="es-CL" dirty="0"/>
              <a:t> </a:t>
            </a:r>
            <a:r>
              <a:rPr lang="es-CL" dirty="0" err="1"/>
              <a:t>some</a:t>
            </a:r>
            <a:r>
              <a:rPr lang="es-CL" dirty="0"/>
              <a:t> </a:t>
            </a:r>
            <a:r>
              <a:rPr lang="es-CL" dirty="0" err="1"/>
              <a:t>techniques</a:t>
            </a:r>
            <a:r>
              <a:rPr lang="es-CL" dirty="0"/>
              <a:t> </a:t>
            </a:r>
            <a:r>
              <a:rPr lang="es-CL" dirty="0" err="1"/>
              <a:t>that</a:t>
            </a:r>
            <a:r>
              <a:rPr lang="es-CL" dirty="0"/>
              <a:t> </a:t>
            </a:r>
            <a:r>
              <a:rPr lang="es-CL" dirty="0" err="1"/>
              <a:t>help</a:t>
            </a:r>
            <a:r>
              <a:rPr lang="es-CL" dirty="0"/>
              <a:t> </a:t>
            </a:r>
            <a:r>
              <a:rPr lang="es-CL" dirty="0" err="1"/>
              <a:t>improving</a:t>
            </a:r>
            <a:r>
              <a:rPr lang="es-CL" dirty="0"/>
              <a:t> </a:t>
            </a:r>
            <a:r>
              <a:rPr lang="es-CL" dirty="0" err="1"/>
              <a:t>our</a:t>
            </a:r>
            <a:r>
              <a:rPr lang="es-CL" dirty="0"/>
              <a:t> </a:t>
            </a:r>
            <a:r>
              <a:rPr lang="es-CL" dirty="0" err="1"/>
              <a:t>measurenments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7CBDD-9537-41B8-9E54-8562A5E6B2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 </a:t>
            </a:r>
            <a:r>
              <a:rPr lang="es-C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strands</a:t>
            </a:r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indent="0">
              <a:buNone/>
            </a:pPr>
            <a:endParaRPr lang="es-C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región</a:t>
            </a:r>
          </a:p>
          <a:p>
            <a:pPr marL="0" indent="0">
              <a:buNone/>
            </a:pP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Hairpin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sructuree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hiddes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RBS </a:t>
            </a: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preventing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load of </a:t>
            </a: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ribosome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s-C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Toehold</a:t>
            </a:r>
            <a:r>
              <a:rPr lang="es-CL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L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endParaRPr lang="es-CL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SEEDS THE INTERACTION</a:t>
            </a:r>
          </a:p>
          <a:p>
            <a:pPr marL="0" indent="0"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 DISPLACEMENT</a:t>
            </a:r>
          </a:p>
          <a:p>
            <a:pPr marL="0" indent="0"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INVEDES THE HAIRPING</a:t>
            </a:r>
          </a:p>
          <a:p>
            <a:pPr marL="0" indent="0">
              <a:buNone/>
            </a:pPr>
            <a:endParaRPr lang="es-C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404B1-565D-433E-B26E-CB809E24CCBD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4745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Ejemplo de Newton, mostrar</a:t>
            </a:r>
            <a:r>
              <a:rPr lang="es-CL" baseline="0" dirty="0"/>
              <a:t> la teoría, mostrar la matemática.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404B1-565D-433E-B26E-CB809E24CCBD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315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0FB3-B916-4846-B6A4-66E46B89F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705A6-413B-45C8-9EF6-21EEE2DD7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C84E0-5C7C-4A2A-A90B-373DAF2C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8343D-EE0A-4C3F-8193-369B9D33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74794-BAE4-4C7E-AAF7-6ACE8911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0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E100-0A68-4362-BB17-10E393D1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24B60-AD09-4DC2-A993-03C6BFCF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42652-1DF7-4805-BE83-96834599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484F8-45FC-4B6F-8C5B-51B5F4D9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B35B7-BF33-4B76-997F-1B52BD28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0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7D251-AC6D-41DF-B4AE-075AB4147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EBF17-C091-4C95-AB9A-A1F0B1584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E02C-79C0-4F1A-AE82-D0F3B2AF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8A4CF-3324-42AC-81B0-072F2F99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7CE15-6CD8-400C-A2FE-D598A34A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4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F93A-BD88-45C8-AC0E-F5F1CCCD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A1947-0D20-4020-9376-3A5C0DB6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06759-FCA5-4696-A04D-5E254E37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06B84-68D3-470F-A8B7-DDD74735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CA591-797F-47D3-9BF5-FEEBA9B7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8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179C-1E97-43D1-9D01-1F6693927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DEF24-9757-4C2D-A113-F3272E3C2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50DCF-2358-49B8-9E37-59A44164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074B7-3258-4C96-95E5-5CEA32CD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B1FAD-E4CE-4449-9A87-3E7911F9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7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2F33-CD92-402B-9CFB-E66A5D82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8D5D6-ECFB-42AD-93C4-60A25E3DC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C2071-4FA9-4F28-B25D-484390292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BF4FD-5249-40B1-9280-3948AAC5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ADAAD-6D04-4DF1-8CAE-A13D0387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43582-174D-4ACE-B3DF-998175E6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8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5771-AFDD-41A4-8734-2CB8C4748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2C07B-2E89-4FCA-BFD7-8EA722158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58AB6-7850-4F6B-91C6-A1611BD89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33633-14AC-4D5B-B937-3DAEBAF57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70D6F-F71E-443E-8D69-99A60183E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88A6B5-57C7-4D1F-B226-0A833778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AB5C9C-75F4-473B-B56A-9CA51E15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5CB049-FCAC-42CA-9E53-56521084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3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32DD-8D5D-4F0D-9D6D-F0C05BE6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7B7F6-7538-4605-A541-E7AFBF4D8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10E8D-44A6-4A0A-807D-D5869471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14DBA-9754-44FC-BF4B-C3AC159A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5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912F97-06BE-472A-B560-68AEAE4C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CBB56-B479-455D-985D-C5D49D10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C2288-6480-484E-A075-93501CEE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53C1-A53F-42AC-8C1C-9737B4EB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44596-516F-428A-9D23-31FCCBF7F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3C0B5-20FE-4BAA-A810-242A58EA3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89681-9AA6-4BCE-8A72-307655B3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8E6E8-29C5-439A-80BE-03D4B7F3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73911-A334-4999-B984-5C0FC198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50C8-FDA4-4799-8299-A1B072CC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217AF-E983-4511-A5B5-BCE711A66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57F73-95DD-45BD-97D6-01BE06BC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317A5-EA00-4191-8DBB-59A409CA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683EF-2F1F-4526-B446-7AB8077B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94154-41A3-46BC-9293-124541B8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6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C4262F-8D1B-4DE5-9267-D02B3637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F0989-646B-4BCD-B1AB-03161C0A2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31E4-151A-4436-ABC7-E48A539F1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4B830-6B4F-4D55-8D77-26FF22080302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7DB0-C145-4573-9FD0-06D0905B5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A1FF5-9267-4075-B75B-7CD8B0D40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95714-83A2-475C-A97D-BBE01BA0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0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4341" y="4967526"/>
            <a:ext cx="9144000" cy="523153"/>
          </a:xfrm>
        </p:spPr>
        <p:txBody>
          <a:bodyPr>
            <a:normAutofit/>
          </a:bodyPr>
          <a:lstStyle/>
          <a:p>
            <a:r>
              <a:rPr lang="es-C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s-419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nibal Arce Medina</a:t>
            </a:r>
            <a:endParaRPr lang="es-CL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474881" y="5254670"/>
            <a:ext cx="634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2">
                    <a:lumMod val="25000"/>
                  </a:schemeClr>
                </a:solidFill>
              </a:rPr>
              <a:t>PhD (c) Molecular </a:t>
            </a:r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Biology</a:t>
            </a:r>
            <a:r>
              <a:rPr lang="es-CL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Microbiology</a:t>
            </a:r>
            <a:endParaRPr lang="es-CL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Synthetic</a:t>
            </a:r>
            <a:r>
              <a:rPr lang="es-CL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biology</a:t>
            </a:r>
            <a:r>
              <a:rPr lang="es-CL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lab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760728" y="474043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22222"/>
                </a:solidFill>
              </a:rPr>
              <a:t>Addressing batch-to-batch variability for robust biosensing purposes using cell-free reactions</a:t>
            </a:r>
            <a:endParaRPr lang="en-US" sz="3600" b="1" dirty="0"/>
          </a:p>
        </p:txBody>
      </p:sp>
      <p:pic>
        <p:nvPicPr>
          <p:cNvPr id="33" name="Picture 4" descr="http://biotecnologia.uc.cl/wp-content/uploads/LogoUC_Colo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64" r="899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1" y="463452"/>
            <a:ext cx="1650679" cy="165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28A1DDCF-39C2-4A8F-A85F-832CF447E9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25" t="26667" r="4375" b="52222"/>
          <a:stretch/>
        </p:blipFill>
        <p:spPr>
          <a:xfrm>
            <a:off x="839435" y="2264430"/>
            <a:ext cx="2419878" cy="2394671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819B8CBA-197C-4348-8EA3-6BB462312C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35"/>
          <a:stretch/>
        </p:blipFill>
        <p:spPr>
          <a:xfrm>
            <a:off x="8818628" y="2215162"/>
            <a:ext cx="2528226" cy="24907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C5688A1-BA84-4D37-AA8E-279C813B6F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7" t="13641" r="13063" b="19215"/>
          <a:stretch/>
        </p:blipFill>
        <p:spPr>
          <a:xfrm rot="5400000">
            <a:off x="3597465" y="2084241"/>
            <a:ext cx="2461957" cy="2755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3E1B0-A73A-4827-BC08-D97DB39B41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24931" r="46186" b="20975"/>
          <a:stretch/>
        </p:blipFill>
        <p:spPr>
          <a:xfrm>
            <a:off x="6332728" y="2228369"/>
            <a:ext cx="2349456" cy="24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92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88BB08C-D0EA-4AC4-87F0-4ECBB7DD6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2" r="-1" b="33191"/>
          <a:stretch/>
        </p:blipFill>
        <p:spPr>
          <a:xfrm>
            <a:off x="1714500" y="1040221"/>
            <a:ext cx="8286749" cy="5187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038AF-F532-40CA-B6DA-FB3818FF10DB}"/>
              </a:ext>
            </a:extLst>
          </p:cNvPr>
          <p:cNvSpPr txBox="1"/>
          <p:nvPr/>
        </p:nvSpPr>
        <p:spPr>
          <a:xfrm>
            <a:off x="1714500" y="338284"/>
            <a:ext cx="9742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prstClr val="black"/>
                </a:solidFill>
              </a:rPr>
              <a:t>Data v/s model simulations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916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1"/>
          <p:cNvSpPr txBox="1">
            <a:spLocks/>
          </p:cNvSpPr>
          <p:nvPr/>
        </p:nvSpPr>
        <p:spPr>
          <a:xfrm>
            <a:off x="4307857" y="627305"/>
            <a:ext cx="2930285" cy="527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sz="28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CuadroTexto 17">
            <a:extLst>
              <a:ext uri="{FF2B5EF4-FFF2-40B4-BE49-F238E27FC236}">
                <a16:creationId xmlns:a16="http://schemas.microsoft.com/office/drawing/2014/main" id="{4C10B7E8-F745-41E2-8FFA-2B09AC72BEC6}"/>
              </a:ext>
            </a:extLst>
          </p:cNvPr>
          <p:cNvSpPr txBox="1"/>
          <p:nvPr/>
        </p:nvSpPr>
        <p:spPr>
          <a:xfrm>
            <a:off x="1163506" y="583680"/>
            <a:ext cx="9853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Novel </a:t>
            </a:r>
            <a:r>
              <a:rPr lang="es-CL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diagnostics</a:t>
            </a:r>
            <a:r>
              <a:rPr lang="es-CL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L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es-CL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L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toehold</a:t>
            </a:r>
            <a:r>
              <a:rPr lang="es-CL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RNA </a:t>
            </a:r>
            <a:r>
              <a:rPr lang="es-CL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sensors</a:t>
            </a:r>
            <a:r>
              <a:rPr lang="es-CL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cell-free </a:t>
            </a:r>
            <a:r>
              <a:rPr lang="es-CL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biology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F0F2B8A-C986-45E6-9FEB-2EE604B5C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" r="203" b="77439"/>
          <a:stretch/>
        </p:blipFill>
        <p:spPr bwMode="auto">
          <a:xfrm>
            <a:off x="302225" y="2224503"/>
            <a:ext cx="11889775" cy="2705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4 CuadroTexto"/>
          <p:cNvSpPr txBox="1"/>
          <p:nvPr/>
        </p:nvSpPr>
        <p:spPr>
          <a:xfrm>
            <a:off x="9320352" y="4980039"/>
            <a:ext cx="25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accent6">
                    <a:lumMod val="50000"/>
                  </a:schemeClr>
                </a:solidFill>
              </a:rPr>
              <a:t>Green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et al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es-419" dirty="0">
                <a:solidFill>
                  <a:schemeClr val="accent6">
                    <a:lumMod val="50000"/>
                  </a:schemeClr>
                </a:solidFill>
              </a:rPr>
              <a:t>  Cell (2014)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43 CuadroTexto">
            <a:extLst>
              <a:ext uri="{FF2B5EF4-FFF2-40B4-BE49-F238E27FC236}">
                <a16:creationId xmlns:a16="http://schemas.microsoft.com/office/drawing/2014/main" id="{B0EBC665-6615-4649-9B72-6301DFCCDD0F}"/>
              </a:ext>
            </a:extLst>
          </p:cNvPr>
          <p:cNvSpPr txBox="1"/>
          <p:nvPr/>
        </p:nvSpPr>
        <p:spPr>
          <a:xfrm>
            <a:off x="3277395" y="2336569"/>
            <a:ext cx="5625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Toehold switches </a:t>
            </a:r>
            <a:r>
              <a:rPr lang="es-419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detect RNAs with arbitrary sequences</a:t>
            </a:r>
          </a:p>
        </p:txBody>
      </p:sp>
    </p:spTree>
    <p:extLst>
      <p:ext uri="{BB962C8B-B14F-4D97-AF65-F5344CB8AC3E}">
        <p14:creationId xmlns:p14="http://schemas.microsoft.com/office/powerpoint/2010/main" val="161135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089F49-D2A7-4226-B6B3-5CC618BD5F10}"/>
              </a:ext>
            </a:extLst>
          </p:cNvPr>
          <p:cNvCxnSpPr>
            <a:cxnSpLocks/>
          </p:cNvCxnSpPr>
          <p:nvPr/>
        </p:nvCxnSpPr>
        <p:spPr>
          <a:xfrm flipH="1">
            <a:off x="5312801" y="1505234"/>
            <a:ext cx="4607550" cy="269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n 32">
            <a:extLst>
              <a:ext uri="{FF2B5EF4-FFF2-40B4-BE49-F238E27FC236}">
                <a16:creationId xmlns:a16="http://schemas.microsoft.com/office/drawing/2014/main" id="{20D2E84C-29A1-4038-8018-9AADC170B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3" b="87979"/>
          <a:stretch/>
        </p:blipFill>
        <p:spPr>
          <a:xfrm>
            <a:off x="2885934" y="898392"/>
            <a:ext cx="1414635" cy="821440"/>
          </a:xfrm>
          <a:prstGeom prst="rect">
            <a:avLst/>
          </a:prstGeom>
        </p:spPr>
      </p:pic>
      <p:cxnSp>
        <p:nvCxnSpPr>
          <p:cNvPr id="70" name="54 Conector angular">
            <a:extLst>
              <a:ext uri="{FF2B5EF4-FFF2-40B4-BE49-F238E27FC236}">
                <a16:creationId xmlns:a16="http://schemas.microsoft.com/office/drawing/2014/main" id="{05928777-C4AE-4C58-B0E4-AE8C0842FBA9}"/>
              </a:ext>
            </a:extLst>
          </p:cNvPr>
          <p:cNvCxnSpPr>
            <a:cxnSpLocks/>
          </p:cNvCxnSpPr>
          <p:nvPr/>
        </p:nvCxnSpPr>
        <p:spPr>
          <a:xfrm flipV="1">
            <a:off x="5969220" y="1014386"/>
            <a:ext cx="530541" cy="3154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2E47E85-D496-48A6-8973-9000BFA981AD}"/>
              </a:ext>
            </a:extLst>
          </p:cNvPr>
          <p:cNvGrpSpPr/>
          <p:nvPr/>
        </p:nvGrpSpPr>
        <p:grpSpPr>
          <a:xfrm>
            <a:off x="9690137" y="1246400"/>
            <a:ext cx="236959" cy="266582"/>
            <a:chOff x="10397937" y="2110163"/>
            <a:chExt cx="192021" cy="216026"/>
          </a:xfrm>
        </p:grpSpPr>
        <p:cxnSp>
          <p:nvCxnSpPr>
            <p:cNvPr id="72" name="56 Conector recto">
              <a:extLst>
                <a:ext uri="{FF2B5EF4-FFF2-40B4-BE49-F238E27FC236}">
                  <a16:creationId xmlns:a16="http://schemas.microsoft.com/office/drawing/2014/main" id="{B6EDE829-C2C5-463A-9E3C-FA2D52B2C4F9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948" y="2110166"/>
              <a:ext cx="0" cy="2160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59 Conector recto">
              <a:extLst>
                <a:ext uri="{FF2B5EF4-FFF2-40B4-BE49-F238E27FC236}">
                  <a16:creationId xmlns:a16="http://schemas.microsoft.com/office/drawing/2014/main" id="{3ECA9E85-569F-417E-B82F-341F9FA5D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7937" y="2110163"/>
              <a:ext cx="192021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54 Conector angular">
            <a:extLst>
              <a:ext uri="{FF2B5EF4-FFF2-40B4-BE49-F238E27FC236}">
                <a16:creationId xmlns:a16="http://schemas.microsoft.com/office/drawing/2014/main" id="{BB39DC5B-05C9-4C3C-A6DB-9DF93BA2F11D}"/>
              </a:ext>
            </a:extLst>
          </p:cNvPr>
          <p:cNvCxnSpPr>
            <a:cxnSpLocks/>
          </p:cNvCxnSpPr>
          <p:nvPr/>
        </p:nvCxnSpPr>
        <p:spPr>
          <a:xfrm flipV="1">
            <a:off x="2209178" y="1050031"/>
            <a:ext cx="530541" cy="3154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8 Rectángulo">
            <a:extLst>
              <a:ext uri="{FF2B5EF4-FFF2-40B4-BE49-F238E27FC236}">
                <a16:creationId xmlns:a16="http://schemas.microsoft.com/office/drawing/2014/main" id="{E38D3113-4D4B-46D1-90E1-752FA095911A}"/>
              </a:ext>
            </a:extLst>
          </p:cNvPr>
          <p:cNvSpPr/>
          <p:nvPr/>
        </p:nvSpPr>
        <p:spPr>
          <a:xfrm>
            <a:off x="2097331" y="1349074"/>
            <a:ext cx="802426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ProT7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15 Flecha derecha">
            <a:extLst>
              <a:ext uri="{FF2B5EF4-FFF2-40B4-BE49-F238E27FC236}">
                <a16:creationId xmlns:a16="http://schemas.microsoft.com/office/drawing/2014/main" id="{5FB35851-3C54-442A-85C9-38747E94D306}"/>
              </a:ext>
            </a:extLst>
          </p:cNvPr>
          <p:cNvSpPr/>
          <p:nvPr/>
        </p:nvSpPr>
        <p:spPr>
          <a:xfrm>
            <a:off x="4152217" y="1316167"/>
            <a:ext cx="1160584" cy="432048"/>
          </a:xfrm>
          <a:prstGeom prst="rightArrow">
            <a:avLst>
              <a:gd name="adj1" fmla="val 100000"/>
              <a:gd name="adj2" fmla="val 41119"/>
            </a:avLst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GFP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8 Rectángulo">
            <a:extLst>
              <a:ext uri="{FF2B5EF4-FFF2-40B4-BE49-F238E27FC236}">
                <a16:creationId xmlns:a16="http://schemas.microsoft.com/office/drawing/2014/main" id="{5BE269A8-A542-46A0-9AC0-3623176E85CE}"/>
              </a:ext>
            </a:extLst>
          </p:cNvPr>
          <p:cNvSpPr/>
          <p:nvPr/>
        </p:nvSpPr>
        <p:spPr>
          <a:xfrm>
            <a:off x="5812111" y="1285075"/>
            <a:ext cx="802426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ProT7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F2EE325-FBC3-4DC1-BC10-A8CE7E035485}"/>
              </a:ext>
            </a:extLst>
          </p:cNvPr>
          <p:cNvGrpSpPr/>
          <p:nvPr/>
        </p:nvGrpSpPr>
        <p:grpSpPr>
          <a:xfrm>
            <a:off x="5435226" y="1257318"/>
            <a:ext cx="236960" cy="266582"/>
            <a:chOff x="10397894" y="2110163"/>
            <a:chExt cx="192021" cy="216026"/>
          </a:xfrm>
        </p:grpSpPr>
        <p:cxnSp>
          <p:nvCxnSpPr>
            <p:cNvPr id="79" name="56 Conector recto">
              <a:extLst>
                <a:ext uri="{FF2B5EF4-FFF2-40B4-BE49-F238E27FC236}">
                  <a16:creationId xmlns:a16="http://schemas.microsoft.com/office/drawing/2014/main" id="{5AB157C5-F892-4F82-B1BE-1E5FC9DC9B65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948" y="2110166"/>
              <a:ext cx="0" cy="2160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59 Conector recto">
              <a:extLst>
                <a:ext uri="{FF2B5EF4-FFF2-40B4-BE49-F238E27FC236}">
                  <a16:creationId xmlns:a16="http://schemas.microsoft.com/office/drawing/2014/main" id="{3DD00CCA-EAC5-4DA3-9959-674A29BA6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7894" y="2110163"/>
              <a:ext cx="192021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79AFA8C-BB58-425C-98AA-858B37D181CF}"/>
              </a:ext>
            </a:extLst>
          </p:cNvPr>
          <p:cNvGrpSpPr/>
          <p:nvPr/>
        </p:nvGrpSpPr>
        <p:grpSpPr>
          <a:xfrm>
            <a:off x="6819044" y="1087161"/>
            <a:ext cx="2882694" cy="624809"/>
            <a:chOff x="7353921" y="2482599"/>
            <a:chExt cx="2882694" cy="624809"/>
          </a:xfrm>
        </p:grpSpPr>
        <p:sp>
          <p:nvSpPr>
            <p:cNvPr id="83" name="29 Acorde">
              <a:extLst>
                <a:ext uri="{FF2B5EF4-FFF2-40B4-BE49-F238E27FC236}">
                  <a16:creationId xmlns:a16="http://schemas.microsoft.com/office/drawing/2014/main" id="{A5C60195-D2E5-4677-B62B-72FA8F36C0C3}"/>
                </a:ext>
              </a:extLst>
            </p:cNvPr>
            <p:cNvSpPr/>
            <p:nvPr/>
          </p:nvSpPr>
          <p:spPr>
            <a:xfrm rot="10800000">
              <a:off x="7943939" y="2482599"/>
              <a:ext cx="425946" cy="411205"/>
            </a:xfrm>
            <a:prstGeom prst="chord">
              <a:avLst>
                <a:gd name="adj1" fmla="val 21269586"/>
                <a:gd name="adj2" fmla="val 1123163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11 Rectángulo">
              <a:extLst>
                <a:ext uri="{FF2B5EF4-FFF2-40B4-BE49-F238E27FC236}">
                  <a16:creationId xmlns:a16="http://schemas.microsoft.com/office/drawing/2014/main" id="{234F7FAC-8114-4335-9BDE-B41E91A18E9B}"/>
                </a:ext>
              </a:extLst>
            </p:cNvPr>
            <p:cNvSpPr/>
            <p:nvPr/>
          </p:nvSpPr>
          <p:spPr>
            <a:xfrm>
              <a:off x="7353921" y="2675360"/>
              <a:ext cx="1240516" cy="4320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dirty="0">
                  <a:solidFill>
                    <a:schemeClr val="tx1"/>
                  </a:solidFill>
                </a:rPr>
                <a:t>RBS-</a:t>
              </a:r>
              <a:r>
                <a:rPr lang="es-419" dirty="0" err="1">
                  <a:solidFill>
                    <a:schemeClr val="tx1"/>
                  </a:solidFill>
                </a:rPr>
                <a:t>linker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15 Flecha derecha">
              <a:extLst>
                <a:ext uri="{FF2B5EF4-FFF2-40B4-BE49-F238E27FC236}">
                  <a16:creationId xmlns:a16="http://schemas.microsoft.com/office/drawing/2014/main" id="{F9DAFEC2-0162-4A15-A68E-10191A88FC59}"/>
                </a:ext>
              </a:extLst>
            </p:cNvPr>
            <p:cNvSpPr/>
            <p:nvPr/>
          </p:nvSpPr>
          <p:spPr>
            <a:xfrm>
              <a:off x="8594750" y="2675360"/>
              <a:ext cx="1641865" cy="432048"/>
            </a:xfrm>
            <a:prstGeom prst="rightArrow">
              <a:avLst>
                <a:gd name="adj1" fmla="val 100000"/>
                <a:gd name="adj2" fmla="val 41119"/>
              </a:avLst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dirty="0" err="1">
                  <a:solidFill>
                    <a:schemeClr val="tx1"/>
                  </a:solidFill>
                </a:rPr>
                <a:t>mScarlet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44F8C4E-F010-41C9-8750-E086EBA08E89}"/>
              </a:ext>
            </a:extLst>
          </p:cNvPr>
          <p:cNvGraphicFramePr>
            <a:graphicFrameLocks noGrp="1"/>
          </p:cNvGraphicFramePr>
          <p:nvPr/>
        </p:nvGraphicFramePr>
        <p:xfrm>
          <a:off x="2974286" y="2669469"/>
          <a:ext cx="5715000" cy="1152525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89315695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82266058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606737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80423417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651844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8403488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842764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2570779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1761886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64294318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6580542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4248336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096988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1986298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5391277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1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BF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530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3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4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8823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4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787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6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A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8100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0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A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6504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9FE83E-2715-4BD0-AF84-21F379EADC82}"/>
              </a:ext>
            </a:extLst>
          </p:cNvPr>
          <p:cNvGraphicFramePr>
            <a:graphicFrameLocks noGrp="1"/>
          </p:cNvGraphicFramePr>
          <p:nvPr/>
        </p:nvGraphicFramePr>
        <p:xfrm>
          <a:off x="2974286" y="4040432"/>
          <a:ext cx="5715000" cy="1152525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4444809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5053981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872586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023472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877341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937353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98620516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11119194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644882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0819809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600386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07823165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1055838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3681729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8228129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F9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C8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F8D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F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40877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EE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493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81197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B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36661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38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77714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6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42729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736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70958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49552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80662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6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231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79528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5032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DDAF04-F675-45FC-B631-FB4D048D0540}"/>
              </a:ext>
            </a:extLst>
          </p:cNvPr>
          <p:cNvGraphicFramePr>
            <a:graphicFrameLocks noGrp="1"/>
          </p:cNvGraphicFramePr>
          <p:nvPr/>
        </p:nvGraphicFramePr>
        <p:xfrm>
          <a:off x="2974286" y="5470589"/>
          <a:ext cx="5715000" cy="1152525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67332679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11216886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613419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25596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724410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808899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9232558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89114325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467494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911508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04793486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13699139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78998077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860610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3763567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86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125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200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4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5603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3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BF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0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9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9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152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F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90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7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9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7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2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91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95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15925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5C95516-40A3-468E-8B19-8A718714F7BB}"/>
              </a:ext>
            </a:extLst>
          </p:cNvPr>
          <p:cNvSpPr txBox="1"/>
          <p:nvPr/>
        </p:nvSpPr>
        <p:spPr>
          <a:xfrm>
            <a:off x="10117221" y="2892765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Trigger</a:t>
            </a:r>
            <a:r>
              <a:rPr lang="es-CL" b="1" dirty="0"/>
              <a:t> DNA </a:t>
            </a:r>
            <a:r>
              <a:rPr lang="es-CL" b="1" dirty="0" err="1"/>
              <a:t>concentration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3E5DE-BB54-43CD-9457-73982F8F00A2}"/>
              </a:ext>
            </a:extLst>
          </p:cNvPr>
          <p:cNvSpPr txBox="1"/>
          <p:nvPr/>
        </p:nvSpPr>
        <p:spPr>
          <a:xfrm>
            <a:off x="3106782" y="2151410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1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3D2D21-5516-4464-9524-132E5070DC1E}"/>
              </a:ext>
            </a:extLst>
          </p:cNvPr>
          <p:cNvSpPr txBox="1"/>
          <p:nvPr/>
        </p:nvSpPr>
        <p:spPr>
          <a:xfrm>
            <a:off x="4241821" y="2159892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2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B5DF0-3C31-46A1-B47A-E711C37F2ED0}"/>
              </a:ext>
            </a:extLst>
          </p:cNvPr>
          <p:cNvSpPr txBox="1"/>
          <p:nvPr/>
        </p:nvSpPr>
        <p:spPr>
          <a:xfrm>
            <a:off x="5417804" y="2156474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3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A3E4D3-9225-4D7F-9E1A-D930FA3B0DE3}"/>
              </a:ext>
            </a:extLst>
          </p:cNvPr>
          <p:cNvSpPr txBox="1"/>
          <p:nvPr/>
        </p:nvSpPr>
        <p:spPr>
          <a:xfrm>
            <a:off x="6580136" y="2151410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4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B89833-0FE2-486E-BAAD-43474E4C707A}"/>
              </a:ext>
            </a:extLst>
          </p:cNvPr>
          <p:cNvSpPr txBox="1"/>
          <p:nvPr/>
        </p:nvSpPr>
        <p:spPr>
          <a:xfrm>
            <a:off x="7674231" y="2156474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5</a:t>
            </a:r>
            <a:endParaRPr lang="en-US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0F4C72-81C1-4B57-9E0D-058D5F72DF3E}"/>
              </a:ext>
            </a:extLst>
          </p:cNvPr>
          <p:cNvCxnSpPr/>
          <p:nvPr/>
        </p:nvCxnSpPr>
        <p:spPr>
          <a:xfrm>
            <a:off x="2974286" y="2561686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C6833D-19B2-435D-9D90-A981462F7D8C}"/>
              </a:ext>
            </a:extLst>
          </p:cNvPr>
          <p:cNvCxnSpPr/>
          <p:nvPr/>
        </p:nvCxnSpPr>
        <p:spPr>
          <a:xfrm>
            <a:off x="4161924" y="2564803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6D21D-708F-4908-B3CE-7C8D4D4F4D72}"/>
              </a:ext>
            </a:extLst>
          </p:cNvPr>
          <p:cNvCxnSpPr/>
          <p:nvPr/>
        </p:nvCxnSpPr>
        <p:spPr>
          <a:xfrm>
            <a:off x="5363212" y="2561686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70C05B-E41D-4A67-8031-F048E49C1D91}"/>
              </a:ext>
            </a:extLst>
          </p:cNvPr>
          <p:cNvCxnSpPr/>
          <p:nvPr/>
        </p:nvCxnSpPr>
        <p:spPr>
          <a:xfrm>
            <a:off x="6513887" y="2553102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C0B490F-C899-4204-981A-E266232A28B7}"/>
              </a:ext>
            </a:extLst>
          </p:cNvPr>
          <p:cNvCxnSpPr/>
          <p:nvPr/>
        </p:nvCxnSpPr>
        <p:spPr>
          <a:xfrm>
            <a:off x="7669685" y="2561686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901A4DC-F931-4D0C-8393-FD02E0D6622C}"/>
              </a:ext>
            </a:extLst>
          </p:cNvPr>
          <p:cNvSpPr txBox="1"/>
          <p:nvPr/>
        </p:nvSpPr>
        <p:spPr>
          <a:xfrm>
            <a:off x="1018675" y="5648013"/>
            <a:ext cx="22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Ratiometric </a:t>
            </a:r>
            <a:r>
              <a:rPr lang="es-CL" b="1" dirty="0" err="1"/>
              <a:t>normalization</a:t>
            </a:r>
            <a:endParaRPr 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AAD9C1-04F7-4DFA-8A14-35146EF6DC73}"/>
              </a:ext>
            </a:extLst>
          </p:cNvPr>
          <p:cNvSpPr txBox="1"/>
          <p:nvPr/>
        </p:nvSpPr>
        <p:spPr>
          <a:xfrm>
            <a:off x="697005" y="4352580"/>
            <a:ext cx="222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solidFill>
                  <a:srgbClr val="C00000"/>
                </a:solidFill>
              </a:rPr>
              <a:t>Reference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8CF6A-6FE4-426F-8924-0A5F62BC5687}"/>
              </a:ext>
            </a:extLst>
          </p:cNvPr>
          <p:cNvSpPr txBox="1"/>
          <p:nvPr/>
        </p:nvSpPr>
        <p:spPr>
          <a:xfrm>
            <a:off x="240691" y="2954320"/>
            <a:ext cx="280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solidFill>
                  <a:schemeClr val="accent6">
                    <a:lumMod val="75000"/>
                  </a:schemeClr>
                </a:solidFill>
              </a:rPr>
              <a:t>Sensor </a:t>
            </a:r>
            <a:r>
              <a:rPr lang="es-CL" sz="2800" b="1" dirty="0" err="1">
                <a:solidFill>
                  <a:schemeClr val="accent6">
                    <a:lumMod val="75000"/>
                  </a:schemeClr>
                </a:solidFill>
              </a:rPr>
              <a:t>channel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0C8D719-2FCA-4103-A4DE-C050C767ADC0}"/>
              </a:ext>
            </a:extLst>
          </p:cNvPr>
          <p:cNvSpPr/>
          <p:nvPr/>
        </p:nvSpPr>
        <p:spPr>
          <a:xfrm rot="10800000">
            <a:off x="9571886" y="2666962"/>
            <a:ext cx="404311" cy="1152525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4D90E-4B87-4B2C-ACD6-BD6228528023}"/>
              </a:ext>
            </a:extLst>
          </p:cNvPr>
          <p:cNvSpPr txBox="1"/>
          <p:nvPr/>
        </p:nvSpPr>
        <p:spPr>
          <a:xfrm>
            <a:off x="10226401" y="4263728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Trigger</a:t>
            </a:r>
            <a:r>
              <a:rPr lang="es-CL" b="1" dirty="0"/>
              <a:t> DNA </a:t>
            </a:r>
            <a:r>
              <a:rPr lang="es-CL" b="1" dirty="0" err="1"/>
              <a:t>concentration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0C1ADC-EC54-42DA-A747-C0EDA5DBB230}"/>
              </a:ext>
            </a:extLst>
          </p:cNvPr>
          <p:cNvSpPr txBox="1"/>
          <p:nvPr/>
        </p:nvSpPr>
        <p:spPr>
          <a:xfrm>
            <a:off x="10226401" y="5693885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Trigger</a:t>
            </a:r>
            <a:r>
              <a:rPr lang="es-CL" b="1" dirty="0"/>
              <a:t> DNA </a:t>
            </a:r>
            <a:r>
              <a:rPr lang="es-CL" b="1" dirty="0" err="1"/>
              <a:t>concentration</a:t>
            </a:r>
            <a:endParaRPr lang="en-US" b="1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C5AB7207-0F37-4DDB-813B-5E3FDD413D44}"/>
              </a:ext>
            </a:extLst>
          </p:cNvPr>
          <p:cNvSpPr/>
          <p:nvPr/>
        </p:nvSpPr>
        <p:spPr>
          <a:xfrm rot="10800000">
            <a:off x="9567620" y="4037927"/>
            <a:ext cx="404311" cy="1152525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7CEB2A3-7E69-4455-8D6E-B80113F25CD8}"/>
              </a:ext>
            </a:extLst>
          </p:cNvPr>
          <p:cNvSpPr/>
          <p:nvPr/>
        </p:nvSpPr>
        <p:spPr>
          <a:xfrm rot="10800000">
            <a:off x="9567620" y="5470589"/>
            <a:ext cx="404311" cy="1152525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91F1C4-17D4-4CD6-831B-82DCD102D429}"/>
              </a:ext>
            </a:extLst>
          </p:cNvPr>
          <p:cNvSpPr txBox="1"/>
          <p:nvPr/>
        </p:nvSpPr>
        <p:spPr>
          <a:xfrm>
            <a:off x="2748243" y="1480639"/>
            <a:ext cx="14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4">
                    <a:lumMod val="75000"/>
                  </a:schemeClr>
                </a:solidFill>
              </a:rPr>
              <a:t>Zika Sensor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3" name="CuadroTexto 17">
            <a:extLst>
              <a:ext uri="{FF2B5EF4-FFF2-40B4-BE49-F238E27FC236}">
                <a16:creationId xmlns:a16="http://schemas.microsoft.com/office/drawing/2014/main" id="{8A2A9DE0-1EAD-4508-8358-652B96E5843E}"/>
              </a:ext>
            </a:extLst>
          </p:cNvPr>
          <p:cNvSpPr txBox="1"/>
          <p:nvPr/>
        </p:nvSpPr>
        <p:spPr>
          <a:xfrm>
            <a:off x="1337026" y="26772"/>
            <a:ext cx="979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Ratiometric Sika sensor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39D486-C8AB-4104-B458-4CE2284BAD46}"/>
              </a:ext>
            </a:extLst>
          </p:cNvPr>
          <p:cNvGraphicFramePr>
            <a:graphicFrameLocks noGrp="1"/>
          </p:cNvGraphicFramePr>
          <p:nvPr/>
        </p:nvGraphicFramePr>
        <p:xfrm>
          <a:off x="8743079" y="2466348"/>
          <a:ext cx="508000" cy="135255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131386827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0948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531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958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59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36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A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0673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209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BF5A51-CB7B-4C50-99F7-EAD9CBA4DA06}"/>
              </a:ext>
            </a:extLst>
          </p:cNvPr>
          <p:cNvGraphicFramePr>
            <a:graphicFrameLocks noGrp="1"/>
          </p:cNvGraphicFramePr>
          <p:nvPr/>
        </p:nvGraphicFramePr>
        <p:xfrm>
          <a:off x="8741982" y="3840475"/>
          <a:ext cx="508000" cy="135255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132876179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6522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71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974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3827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B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251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126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87669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A79CCFE-D1CE-4EC2-A318-232FDDA363E0}"/>
              </a:ext>
            </a:extLst>
          </p:cNvPr>
          <p:cNvGraphicFramePr>
            <a:graphicFrameLocks noGrp="1"/>
          </p:cNvGraphicFramePr>
          <p:nvPr/>
        </p:nvGraphicFramePr>
        <p:xfrm>
          <a:off x="8752615" y="5274880"/>
          <a:ext cx="508000" cy="135255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64878312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794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17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08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63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723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69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940502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EE21B187-9331-45C0-8A15-941BD10CFB66}"/>
              </a:ext>
            </a:extLst>
          </p:cNvPr>
          <p:cNvSpPr/>
          <p:nvPr/>
        </p:nvSpPr>
        <p:spPr>
          <a:xfrm>
            <a:off x="605928" y="5261606"/>
            <a:ext cx="11920250" cy="1911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089F49-D2A7-4226-B6B3-5CC618BD5F10}"/>
              </a:ext>
            </a:extLst>
          </p:cNvPr>
          <p:cNvCxnSpPr>
            <a:cxnSpLocks/>
          </p:cNvCxnSpPr>
          <p:nvPr/>
        </p:nvCxnSpPr>
        <p:spPr>
          <a:xfrm flipH="1">
            <a:off x="5312801" y="1505234"/>
            <a:ext cx="4607550" cy="269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n 32">
            <a:extLst>
              <a:ext uri="{FF2B5EF4-FFF2-40B4-BE49-F238E27FC236}">
                <a16:creationId xmlns:a16="http://schemas.microsoft.com/office/drawing/2014/main" id="{20D2E84C-29A1-4038-8018-9AADC170B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73" b="87979"/>
          <a:stretch/>
        </p:blipFill>
        <p:spPr>
          <a:xfrm>
            <a:off x="2885934" y="898392"/>
            <a:ext cx="1414635" cy="821440"/>
          </a:xfrm>
          <a:prstGeom prst="rect">
            <a:avLst/>
          </a:prstGeom>
        </p:spPr>
      </p:pic>
      <p:cxnSp>
        <p:nvCxnSpPr>
          <p:cNvPr id="70" name="54 Conector angular">
            <a:extLst>
              <a:ext uri="{FF2B5EF4-FFF2-40B4-BE49-F238E27FC236}">
                <a16:creationId xmlns:a16="http://schemas.microsoft.com/office/drawing/2014/main" id="{05928777-C4AE-4C58-B0E4-AE8C0842FBA9}"/>
              </a:ext>
            </a:extLst>
          </p:cNvPr>
          <p:cNvCxnSpPr>
            <a:cxnSpLocks/>
          </p:cNvCxnSpPr>
          <p:nvPr/>
        </p:nvCxnSpPr>
        <p:spPr>
          <a:xfrm flipV="1">
            <a:off x="5969220" y="1014386"/>
            <a:ext cx="530541" cy="3154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2E47E85-D496-48A6-8973-9000BFA981AD}"/>
              </a:ext>
            </a:extLst>
          </p:cNvPr>
          <p:cNvGrpSpPr/>
          <p:nvPr/>
        </p:nvGrpSpPr>
        <p:grpSpPr>
          <a:xfrm>
            <a:off x="9690137" y="1246400"/>
            <a:ext cx="236959" cy="266582"/>
            <a:chOff x="10397937" y="2110163"/>
            <a:chExt cx="192021" cy="216026"/>
          </a:xfrm>
        </p:grpSpPr>
        <p:cxnSp>
          <p:nvCxnSpPr>
            <p:cNvPr id="72" name="56 Conector recto">
              <a:extLst>
                <a:ext uri="{FF2B5EF4-FFF2-40B4-BE49-F238E27FC236}">
                  <a16:creationId xmlns:a16="http://schemas.microsoft.com/office/drawing/2014/main" id="{B6EDE829-C2C5-463A-9E3C-FA2D52B2C4F9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948" y="2110166"/>
              <a:ext cx="0" cy="2160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59 Conector recto">
              <a:extLst>
                <a:ext uri="{FF2B5EF4-FFF2-40B4-BE49-F238E27FC236}">
                  <a16:creationId xmlns:a16="http://schemas.microsoft.com/office/drawing/2014/main" id="{3ECA9E85-569F-417E-B82F-341F9FA5D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7937" y="2110163"/>
              <a:ext cx="192021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54 Conector angular">
            <a:extLst>
              <a:ext uri="{FF2B5EF4-FFF2-40B4-BE49-F238E27FC236}">
                <a16:creationId xmlns:a16="http://schemas.microsoft.com/office/drawing/2014/main" id="{BB39DC5B-05C9-4C3C-A6DB-9DF93BA2F11D}"/>
              </a:ext>
            </a:extLst>
          </p:cNvPr>
          <p:cNvCxnSpPr>
            <a:cxnSpLocks/>
          </p:cNvCxnSpPr>
          <p:nvPr/>
        </p:nvCxnSpPr>
        <p:spPr>
          <a:xfrm flipV="1">
            <a:off x="2209178" y="1050031"/>
            <a:ext cx="530541" cy="3154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8 Rectángulo">
            <a:extLst>
              <a:ext uri="{FF2B5EF4-FFF2-40B4-BE49-F238E27FC236}">
                <a16:creationId xmlns:a16="http://schemas.microsoft.com/office/drawing/2014/main" id="{E38D3113-4D4B-46D1-90E1-752FA095911A}"/>
              </a:ext>
            </a:extLst>
          </p:cNvPr>
          <p:cNvSpPr/>
          <p:nvPr/>
        </p:nvSpPr>
        <p:spPr>
          <a:xfrm>
            <a:off x="2097331" y="1349074"/>
            <a:ext cx="802426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ProT7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15 Flecha derecha">
            <a:extLst>
              <a:ext uri="{FF2B5EF4-FFF2-40B4-BE49-F238E27FC236}">
                <a16:creationId xmlns:a16="http://schemas.microsoft.com/office/drawing/2014/main" id="{5FB35851-3C54-442A-85C9-38747E94D306}"/>
              </a:ext>
            </a:extLst>
          </p:cNvPr>
          <p:cNvSpPr/>
          <p:nvPr/>
        </p:nvSpPr>
        <p:spPr>
          <a:xfrm>
            <a:off x="4152217" y="1316167"/>
            <a:ext cx="1160584" cy="432048"/>
          </a:xfrm>
          <a:prstGeom prst="rightArrow">
            <a:avLst>
              <a:gd name="adj1" fmla="val 100000"/>
              <a:gd name="adj2" fmla="val 41119"/>
            </a:avLst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GFP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8 Rectángulo">
            <a:extLst>
              <a:ext uri="{FF2B5EF4-FFF2-40B4-BE49-F238E27FC236}">
                <a16:creationId xmlns:a16="http://schemas.microsoft.com/office/drawing/2014/main" id="{5BE269A8-A542-46A0-9AC0-3623176E85CE}"/>
              </a:ext>
            </a:extLst>
          </p:cNvPr>
          <p:cNvSpPr/>
          <p:nvPr/>
        </p:nvSpPr>
        <p:spPr>
          <a:xfrm>
            <a:off x="5812111" y="1285075"/>
            <a:ext cx="802426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ProT7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F2EE325-FBC3-4DC1-BC10-A8CE7E035485}"/>
              </a:ext>
            </a:extLst>
          </p:cNvPr>
          <p:cNvGrpSpPr/>
          <p:nvPr/>
        </p:nvGrpSpPr>
        <p:grpSpPr>
          <a:xfrm>
            <a:off x="5435226" y="1257318"/>
            <a:ext cx="236960" cy="266582"/>
            <a:chOff x="10397894" y="2110163"/>
            <a:chExt cx="192021" cy="216026"/>
          </a:xfrm>
        </p:grpSpPr>
        <p:cxnSp>
          <p:nvCxnSpPr>
            <p:cNvPr id="79" name="56 Conector recto">
              <a:extLst>
                <a:ext uri="{FF2B5EF4-FFF2-40B4-BE49-F238E27FC236}">
                  <a16:creationId xmlns:a16="http://schemas.microsoft.com/office/drawing/2014/main" id="{5AB157C5-F892-4F82-B1BE-1E5FC9DC9B65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948" y="2110166"/>
              <a:ext cx="0" cy="2160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59 Conector recto">
              <a:extLst>
                <a:ext uri="{FF2B5EF4-FFF2-40B4-BE49-F238E27FC236}">
                  <a16:creationId xmlns:a16="http://schemas.microsoft.com/office/drawing/2014/main" id="{3DD00CCA-EAC5-4DA3-9959-674A29BA6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7894" y="2110163"/>
              <a:ext cx="192021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79AFA8C-BB58-425C-98AA-858B37D181CF}"/>
              </a:ext>
            </a:extLst>
          </p:cNvPr>
          <p:cNvGrpSpPr/>
          <p:nvPr/>
        </p:nvGrpSpPr>
        <p:grpSpPr>
          <a:xfrm>
            <a:off x="6819044" y="1087161"/>
            <a:ext cx="2882694" cy="624809"/>
            <a:chOff x="7353921" y="2482599"/>
            <a:chExt cx="2882694" cy="624809"/>
          </a:xfrm>
        </p:grpSpPr>
        <p:sp>
          <p:nvSpPr>
            <p:cNvPr id="83" name="29 Acorde">
              <a:extLst>
                <a:ext uri="{FF2B5EF4-FFF2-40B4-BE49-F238E27FC236}">
                  <a16:creationId xmlns:a16="http://schemas.microsoft.com/office/drawing/2014/main" id="{A5C60195-D2E5-4677-B62B-72FA8F36C0C3}"/>
                </a:ext>
              </a:extLst>
            </p:cNvPr>
            <p:cNvSpPr/>
            <p:nvPr/>
          </p:nvSpPr>
          <p:spPr>
            <a:xfrm rot="10800000">
              <a:off x="7943939" y="2482599"/>
              <a:ext cx="425946" cy="411205"/>
            </a:xfrm>
            <a:prstGeom prst="chord">
              <a:avLst>
                <a:gd name="adj1" fmla="val 21269586"/>
                <a:gd name="adj2" fmla="val 1123163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11 Rectángulo">
              <a:extLst>
                <a:ext uri="{FF2B5EF4-FFF2-40B4-BE49-F238E27FC236}">
                  <a16:creationId xmlns:a16="http://schemas.microsoft.com/office/drawing/2014/main" id="{234F7FAC-8114-4335-9BDE-B41E91A18E9B}"/>
                </a:ext>
              </a:extLst>
            </p:cNvPr>
            <p:cNvSpPr/>
            <p:nvPr/>
          </p:nvSpPr>
          <p:spPr>
            <a:xfrm>
              <a:off x="7353921" y="2675360"/>
              <a:ext cx="1240516" cy="4320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dirty="0">
                  <a:solidFill>
                    <a:schemeClr val="tx1"/>
                  </a:solidFill>
                </a:rPr>
                <a:t>RBS-</a:t>
              </a:r>
              <a:r>
                <a:rPr lang="es-419" dirty="0" err="1">
                  <a:solidFill>
                    <a:schemeClr val="tx1"/>
                  </a:solidFill>
                </a:rPr>
                <a:t>linker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15 Flecha derecha">
              <a:extLst>
                <a:ext uri="{FF2B5EF4-FFF2-40B4-BE49-F238E27FC236}">
                  <a16:creationId xmlns:a16="http://schemas.microsoft.com/office/drawing/2014/main" id="{F9DAFEC2-0162-4A15-A68E-10191A88FC59}"/>
                </a:ext>
              </a:extLst>
            </p:cNvPr>
            <p:cNvSpPr/>
            <p:nvPr/>
          </p:nvSpPr>
          <p:spPr>
            <a:xfrm>
              <a:off x="8594750" y="2675360"/>
              <a:ext cx="1641865" cy="432048"/>
            </a:xfrm>
            <a:prstGeom prst="rightArrow">
              <a:avLst>
                <a:gd name="adj1" fmla="val 100000"/>
                <a:gd name="adj2" fmla="val 41119"/>
              </a:avLst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dirty="0" err="1">
                  <a:solidFill>
                    <a:schemeClr val="tx1"/>
                  </a:solidFill>
                </a:rPr>
                <a:t>mScarlet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44F8C4E-F010-41C9-8750-E086EBA08E89}"/>
              </a:ext>
            </a:extLst>
          </p:cNvPr>
          <p:cNvGraphicFramePr>
            <a:graphicFrameLocks noGrp="1"/>
          </p:cNvGraphicFramePr>
          <p:nvPr/>
        </p:nvGraphicFramePr>
        <p:xfrm>
          <a:off x="2974286" y="2669469"/>
          <a:ext cx="5715000" cy="1152525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89315695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82266058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606737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80423417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651844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8403488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842764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2570779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1761886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64294318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6580542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4248336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096988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1986298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5391277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1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5BF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530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3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4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8823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4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787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B6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A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A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8100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B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F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0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A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6504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9FE83E-2715-4BD0-AF84-21F379EADC82}"/>
              </a:ext>
            </a:extLst>
          </p:cNvPr>
          <p:cNvGraphicFramePr>
            <a:graphicFrameLocks noGrp="1"/>
          </p:cNvGraphicFramePr>
          <p:nvPr/>
        </p:nvGraphicFramePr>
        <p:xfrm>
          <a:off x="2974286" y="4040432"/>
          <a:ext cx="5715000" cy="1152525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4444809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5053981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2872586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023472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8773417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937353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98620516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11119194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6448825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0819809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6003867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07823165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1055838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3681729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8228129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F9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C8C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E3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F8D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FD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40877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EE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493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81197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B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36661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38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77714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6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42729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736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70958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49552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80662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6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231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60872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79528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5032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DDAF04-F675-45FC-B631-FB4D048D0540}"/>
              </a:ext>
            </a:extLst>
          </p:cNvPr>
          <p:cNvGraphicFramePr>
            <a:graphicFrameLocks noGrp="1"/>
          </p:cNvGraphicFramePr>
          <p:nvPr/>
        </p:nvGraphicFramePr>
        <p:xfrm>
          <a:off x="2974286" y="5470589"/>
          <a:ext cx="5715000" cy="1152525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67332679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11216886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9613419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25596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724410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38088993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79232558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89114325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467494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911508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404793486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13699139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78998077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860610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3763567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86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125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200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7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4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4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5603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B3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8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BF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0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B9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C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9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152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F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90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7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9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7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2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91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95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15925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5C95516-40A3-468E-8B19-8A718714F7BB}"/>
              </a:ext>
            </a:extLst>
          </p:cNvPr>
          <p:cNvSpPr txBox="1"/>
          <p:nvPr/>
        </p:nvSpPr>
        <p:spPr>
          <a:xfrm>
            <a:off x="10117221" y="2892765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Trigger</a:t>
            </a:r>
            <a:r>
              <a:rPr lang="es-CL" b="1" dirty="0"/>
              <a:t> DNA </a:t>
            </a:r>
            <a:r>
              <a:rPr lang="es-CL" b="1" dirty="0" err="1"/>
              <a:t>concentration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3E5DE-BB54-43CD-9457-73982F8F00A2}"/>
              </a:ext>
            </a:extLst>
          </p:cNvPr>
          <p:cNvSpPr txBox="1"/>
          <p:nvPr/>
        </p:nvSpPr>
        <p:spPr>
          <a:xfrm>
            <a:off x="3106782" y="2151410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1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3D2D21-5516-4464-9524-132E5070DC1E}"/>
              </a:ext>
            </a:extLst>
          </p:cNvPr>
          <p:cNvSpPr txBox="1"/>
          <p:nvPr/>
        </p:nvSpPr>
        <p:spPr>
          <a:xfrm>
            <a:off x="4241821" y="2159892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2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B5DF0-3C31-46A1-B47A-E711C37F2ED0}"/>
              </a:ext>
            </a:extLst>
          </p:cNvPr>
          <p:cNvSpPr txBox="1"/>
          <p:nvPr/>
        </p:nvSpPr>
        <p:spPr>
          <a:xfrm>
            <a:off x="5417804" y="2156474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3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A3E4D3-9225-4D7F-9E1A-D930FA3B0DE3}"/>
              </a:ext>
            </a:extLst>
          </p:cNvPr>
          <p:cNvSpPr txBox="1"/>
          <p:nvPr/>
        </p:nvSpPr>
        <p:spPr>
          <a:xfrm>
            <a:off x="6580136" y="2151410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4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B89833-0FE2-486E-BAAD-43474E4C707A}"/>
              </a:ext>
            </a:extLst>
          </p:cNvPr>
          <p:cNvSpPr txBox="1"/>
          <p:nvPr/>
        </p:nvSpPr>
        <p:spPr>
          <a:xfrm>
            <a:off x="7674231" y="2156474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Batch</a:t>
            </a:r>
            <a:r>
              <a:rPr lang="es-CL" b="1" dirty="0"/>
              <a:t> 5</a:t>
            </a:r>
            <a:endParaRPr lang="en-US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0F4C72-81C1-4B57-9E0D-058D5F72DF3E}"/>
              </a:ext>
            </a:extLst>
          </p:cNvPr>
          <p:cNvCxnSpPr/>
          <p:nvPr/>
        </p:nvCxnSpPr>
        <p:spPr>
          <a:xfrm>
            <a:off x="2974286" y="2561686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C6833D-19B2-435D-9D90-A981462F7D8C}"/>
              </a:ext>
            </a:extLst>
          </p:cNvPr>
          <p:cNvCxnSpPr/>
          <p:nvPr/>
        </p:nvCxnSpPr>
        <p:spPr>
          <a:xfrm>
            <a:off x="4161924" y="2564803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6D21D-708F-4908-B3CE-7C8D4D4F4D72}"/>
              </a:ext>
            </a:extLst>
          </p:cNvPr>
          <p:cNvCxnSpPr/>
          <p:nvPr/>
        </p:nvCxnSpPr>
        <p:spPr>
          <a:xfrm>
            <a:off x="5363212" y="2561686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70C05B-E41D-4A67-8031-F048E49C1D91}"/>
              </a:ext>
            </a:extLst>
          </p:cNvPr>
          <p:cNvCxnSpPr/>
          <p:nvPr/>
        </p:nvCxnSpPr>
        <p:spPr>
          <a:xfrm>
            <a:off x="6513887" y="2553102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C0B490F-C899-4204-981A-E266232A28B7}"/>
              </a:ext>
            </a:extLst>
          </p:cNvPr>
          <p:cNvCxnSpPr/>
          <p:nvPr/>
        </p:nvCxnSpPr>
        <p:spPr>
          <a:xfrm>
            <a:off x="7669685" y="2561686"/>
            <a:ext cx="1019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901A4DC-F931-4D0C-8393-FD02E0D6622C}"/>
              </a:ext>
            </a:extLst>
          </p:cNvPr>
          <p:cNvSpPr txBox="1"/>
          <p:nvPr/>
        </p:nvSpPr>
        <p:spPr>
          <a:xfrm>
            <a:off x="163559" y="5470589"/>
            <a:ext cx="3051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Ratiometric</a:t>
            </a:r>
            <a:r>
              <a:rPr lang="es-CL" b="1" dirty="0"/>
              <a:t> </a:t>
            </a:r>
            <a:r>
              <a:rPr lang="es-CL" sz="2800" b="1" dirty="0" err="1"/>
              <a:t>normalization</a:t>
            </a:r>
            <a:endParaRPr lang="en-US" sz="2800" b="1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0C8D719-2FCA-4103-A4DE-C050C767ADC0}"/>
              </a:ext>
            </a:extLst>
          </p:cNvPr>
          <p:cNvSpPr/>
          <p:nvPr/>
        </p:nvSpPr>
        <p:spPr>
          <a:xfrm rot="10800000">
            <a:off x="9571886" y="2666962"/>
            <a:ext cx="404311" cy="1152525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4D90E-4B87-4B2C-ACD6-BD6228528023}"/>
              </a:ext>
            </a:extLst>
          </p:cNvPr>
          <p:cNvSpPr txBox="1"/>
          <p:nvPr/>
        </p:nvSpPr>
        <p:spPr>
          <a:xfrm>
            <a:off x="10226401" y="4263728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Trigger</a:t>
            </a:r>
            <a:r>
              <a:rPr lang="es-CL" b="1" dirty="0"/>
              <a:t> DNA </a:t>
            </a:r>
            <a:r>
              <a:rPr lang="es-CL" b="1" dirty="0" err="1"/>
              <a:t>concentration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0C1ADC-EC54-42DA-A747-C0EDA5DBB230}"/>
              </a:ext>
            </a:extLst>
          </p:cNvPr>
          <p:cNvSpPr txBox="1"/>
          <p:nvPr/>
        </p:nvSpPr>
        <p:spPr>
          <a:xfrm>
            <a:off x="10226401" y="5693885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Trigger</a:t>
            </a:r>
            <a:r>
              <a:rPr lang="es-CL" b="1" dirty="0"/>
              <a:t> DNA </a:t>
            </a:r>
            <a:r>
              <a:rPr lang="es-CL" b="1" dirty="0" err="1"/>
              <a:t>concentration</a:t>
            </a:r>
            <a:endParaRPr lang="en-US" b="1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C5AB7207-0F37-4DDB-813B-5E3FDD413D44}"/>
              </a:ext>
            </a:extLst>
          </p:cNvPr>
          <p:cNvSpPr/>
          <p:nvPr/>
        </p:nvSpPr>
        <p:spPr>
          <a:xfrm rot="10800000">
            <a:off x="9567620" y="4037927"/>
            <a:ext cx="404311" cy="1152525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7CEB2A3-7E69-4455-8D6E-B80113F25CD8}"/>
              </a:ext>
            </a:extLst>
          </p:cNvPr>
          <p:cNvSpPr/>
          <p:nvPr/>
        </p:nvSpPr>
        <p:spPr>
          <a:xfrm rot="10800000">
            <a:off x="9567620" y="5470589"/>
            <a:ext cx="404311" cy="1152525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91F1C4-17D4-4CD6-831B-82DCD102D429}"/>
              </a:ext>
            </a:extLst>
          </p:cNvPr>
          <p:cNvSpPr txBox="1"/>
          <p:nvPr/>
        </p:nvSpPr>
        <p:spPr>
          <a:xfrm>
            <a:off x="2748243" y="1480639"/>
            <a:ext cx="14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4">
                    <a:lumMod val="75000"/>
                  </a:schemeClr>
                </a:solidFill>
              </a:rPr>
              <a:t>Zika Sensor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3" name="CuadroTexto 17">
            <a:extLst>
              <a:ext uri="{FF2B5EF4-FFF2-40B4-BE49-F238E27FC236}">
                <a16:creationId xmlns:a16="http://schemas.microsoft.com/office/drawing/2014/main" id="{8A2A9DE0-1EAD-4508-8358-652B96E5843E}"/>
              </a:ext>
            </a:extLst>
          </p:cNvPr>
          <p:cNvSpPr txBox="1"/>
          <p:nvPr/>
        </p:nvSpPr>
        <p:spPr>
          <a:xfrm>
            <a:off x="1337026" y="26772"/>
            <a:ext cx="979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Ratiometric normalization of a Sika sensor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39D486-C8AB-4104-B458-4CE2284BAD46}"/>
              </a:ext>
            </a:extLst>
          </p:cNvPr>
          <p:cNvGraphicFramePr>
            <a:graphicFrameLocks noGrp="1"/>
          </p:cNvGraphicFramePr>
          <p:nvPr/>
        </p:nvGraphicFramePr>
        <p:xfrm>
          <a:off x="8743079" y="2466348"/>
          <a:ext cx="508000" cy="135255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131386827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0948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531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958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459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36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A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0673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209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BF5A51-CB7B-4C50-99F7-EAD9CBA4DA06}"/>
              </a:ext>
            </a:extLst>
          </p:cNvPr>
          <p:cNvGraphicFramePr>
            <a:graphicFrameLocks noGrp="1"/>
          </p:cNvGraphicFramePr>
          <p:nvPr/>
        </p:nvGraphicFramePr>
        <p:xfrm>
          <a:off x="8741982" y="3840475"/>
          <a:ext cx="508000" cy="135255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132876179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6522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71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974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3827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B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251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7126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87669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A79CCFE-D1CE-4EC2-A318-232FDDA363E0}"/>
              </a:ext>
            </a:extLst>
          </p:cNvPr>
          <p:cNvGraphicFramePr>
            <a:graphicFrameLocks noGrp="1"/>
          </p:cNvGraphicFramePr>
          <p:nvPr/>
        </p:nvGraphicFramePr>
        <p:xfrm>
          <a:off x="8752615" y="5274880"/>
          <a:ext cx="508000" cy="135255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64878312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794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17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08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63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723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69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94050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454B2BD-6627-4E84-B8F7-58771FC685E3}"/>
              </a:ext>
            </a:extLst>
          </p:cNvPr>
          <p:cNvSpPr/>
          <p:nvPr/>
        </p:nvSpPr>
        <p:spPr>
          <a:xfrm>
            <a:off x="240692" y="5265273"/>
            <a:ext cx="11759918" cy="14784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7E7766-DBC4-4667-8F64-E97C3A53001E}"/>
              </a:ext>
            </a:extLst>
          </p:cNvPr>
          <p:cNvSpPr txBox="1"/>
          <p:nvPr/>
        </p:nvSpPr>
        <p:spPr>
          <a:xfrm>
            <a:off x="697005" y="4352580"/>
            <a:ext cx="222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solidFill>
                  <a:srgbClr val="C00000"/>
                </a:solidFill>
              </a:rPr>
              <a:t>Reference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C12229-6F8C-4DEE-9254-7B16D2ECCE49}"/>
              </a:ext>
            </a:extLst>
          </p:cNvPr>
          <p:cNvSpPr txBox="1"/>
          <p:nvPr/>
        </p:nvSpPr>
        <p:spPr>
          <a:xfrm>
            <a:off x="240691" y="2954320"/>
            <a:ext cx="280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solidFill>
                  <a:schemeClr val="accent6">
                    <a:lumMod val="75000"/>
                  </a:schemeClr>
                </a:solidFill>
              </a:rPr>
              <a:t>Sensor </a:t>
            </a:r>
            <a:r>
              <a:rPr lang="es-CL" sz="2800" b="1" dirty="0" err="1">
                <a:solidFill>
                  <a:schemeClr val="accent6">
                    <a:lumMod val="75000"/>
                  </a:schemeClr>
                </a:solidFill>
              </a:rPr>
              <a:t>channel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20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9">
            <a:extLst>
              <a:ext uri="{FF2B5EF4-FFF2-40B4-BE49-F238E27FC236}">
                <a16:creationId xmlns:a16="http://schemas.microsoft.com/office/drawing/2014/main" id="{95921B9A-DADD-4550-9298-DF290A9F42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932699"/>
              </p:ext>
            </p:extLst>
          </p:nvPr>
        </p:nvGraphicFramePr>
        <p:xfrm>
          <a:off x="2800351" y="1734910"/>
          <a:ext cx="7610474" cy="4458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17">
            <a:extLst>
              <a:ext uri="{FF2B5EF4-FFF2-40B4-BE49-F238E27FC236}">
                <a16:creationId xmlns:a16="http://schemas.microsoft.com/office/drawing/2014/main" id="{F8CF3DB7-FE51-4F6E-8E6D-E42117D087DB}"/>
              </a:ext>
            </a:extLst>
          </p:cNvPr>
          <p:cNvSpPr txBox="1"/>
          <p:nvPr/>
        </p:nvSpPr>
        <p:spPr>
          <a:xfrm>
            <a:off x="2054766" y="484880"/>
            <a:ext cx="90513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b="1" dirty="0" err="1"/>
              <a:t>Diluted</a:t>
            </a:r>
            <a:r>
              <a:rPr lang="es-CL" sz="3200" b="1" dirty="0"/>
              <a:t> </a:t>
            </a:r>
            <a:r>
              <a:rPr lang="es-CL" sz="3200" b="1" dirty="0" err="1"/>
              <a:t>RNAsin</a:t>
            </a:r>
            <a:r>
              <a:rPr lang="es-CL" sz="3200" b="1" dirty="0"/>
              <a:t> (</a:t>
            </a:r>
            <a:r>
              <a:rPr lang="es-CL" sz="3200" b="1" dirty="0" err="1"/>
              <a:t>RNAse</a:t>
            </a:r>
            <a:r>
              <a:rPr lang="es-CL" sz="3200" b="1" dirty="0"/>
              <a:t> </a:t>
            </a:r>
            <a:r>
              <a:rPr lang="es-CL" sz="3200" b="1" dirty="0" err="1"/>
              <a:t>inhibitor</a:t>
            </a:r>
            <a:r>
              <a:rPr lang="es-CL" sz="3200" b="1" dirty="0"/>
              <a:t>) </a:t>
            </a:r>
            <a:r>
              <a:rPr lang="es-CL" sz="3200" b="1" dirty="0" err="1"/>
              <a:t>improved</a:t>
            </a:r>
            <a:r>
              <a:rPr lang="es-CL" sz="3200" b="1" dirty="0"/>
              <a:t> cell-free </a:t>
            </a:r>
            <a:r>
              <a:rPr lang="es-CL" sz="3200" b="1" dirty="0" err="1"/>
              <a:t>reaction</a:t>
            </a:r>
            <a:r>
              <a:rPr lang="es-CL" sz="3200" b="1" dirty="0"/>
              <a:t> performance</a:t>
            </a:r>
            <a:endParaRPr lang="en-US" sz="3200" b="1" dirty="0"/>
          </a:p>
        </p:txBody>
      </p:sp>
      <p:graphicFrame>
        <p:nvGraphicFramePr>
          <p:cNvPr id="9" name="Gráfico 4">
            <a:extLst>
              <a:ext uri="{FF2B5EF4-FFF2-40B4-BE49-F238E27FC236}">
                <a16:creationId xmlns:a16="http://schemas.microsoft.com/office/drawing/2014/main" id="{3F2200A8-39ED-4F14-ABE0-ADF55E930F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941055"/>
              </p:ext>
            </p:extLst>
          </p:nvPr>
        </p:nvGraphicFramePr>
        <p:xfrm>
          <a:off x="1004515" y="1817789"/>
          <a:ext cx="10475061" cy="3859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0E86DE9-BAC2-4386-9372-1B48036476CA}"/>
              </a:ext>
            </a:extLst>
          </p:cNvPr>
          <p:cNvSpPr txBox="1"/>
          <p:nvPr/>
        </p:nvSpPr>
        <p:spPr>
          <a:xfrm rot="16200000">
            <a:off x="274271" y="3099908"/>
            <a:ext cx="356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End point Fluorescence Intensity (A.U)</a:t>
            </a:r>
          </a:p>
        </p:txBody>
      </p:sp>
    </p:spTree>
    <p:extLst>
      <p:ext uri="{BB962C8B-B14F-4D97-AF65-F5344CB8AC3E}">
        <p14:creationId xmlns:p14="http://schemas.microsoft.com/office/powerpoint/2010/main" val="426621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7">
            <a:extLst>
              <a:ext uri="{FF2B5EF4-FFF2-40B4-BE49-F238E27FC236}">
                <a16:creationId xmlns:a16="http://schemas.microsoft.com/office/drawing/2014/main" id="{4ED6EB70-FE9E-4951-8214-A1F8338035C3}"/>
              </a:ext>
            </a:extLst>
          </p:cNvPr>
          <p:cNvSpPr txBox="1"/>
          <p:nvPr/>
        </p:nvSpPr>
        <p:spPr>
          <a:xfrm>
            <a:off x="1392557" y="274395"/>
            <a:ext cx="979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Improving expression from linear DNA using </a:t>
            </a:r>
            <a:r>
              <a:rPr lang="en-GB" sz="3200" b="1" dirty="0" err="1"/>
              <a:t>CRISPRi</a:t>
            </a:r>
            <a:endParaRPr lang="en-GB" sz="3200" b="1" dirty="0"/>
          </a:p>
        </p:txBody>
      </p:sp>
      <p:graphicFrame>
        <p:nvGraphicFramePr>
          <p:cNvPr id="8" name="Gráfico 4">
            <a:extLst>
              <a:ext uri="{FF2B5EF4-FFF2-40B4-BE49-F238E27FC236}">
                <a16:creationId xmlns:a16="http://schemas.microsoft.com/office/drawing/2014/main" id="{9E54FA50-BF16-4B37-A8A3-93B901B1E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4349858"/>
              </p:ext>
            </p:extLst>
          </p:nvPr>
        </p:nvGraphicFramePr>
        <p:xfrm>
          <a:off x="1004515" y="1817789"/>
          <a:ext cx="10475061" cy="3859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15E848-8923-4B99-A8FD-F02A32AB63BF}"/>
              </a:ext>
            </a:extLst>
          </p:cNvPr>
          <p:cNvCxnSpPr>
            <a:cxnSpLocks/>
          </p:cNvCxnSpPr>
          <p:nvPr/>
        </p:nvCxnSpPr>
        <p:spPr>
          <a:xfrm>
            <a:off x="2933205" y="5748736"/>
            <a:ext cx="288757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5F3B2E-2EB2-4077-B4EB-3BA9D105DDC9}"/>
              </a:ext>
            </a:extLst>
          </p:cNvPr>
          <p:cNvCxnSpPr>
            <a:cxnSpLocks/>
          </p:cNvCxnSpPr>
          <p:nvPr/>
        </p:nvCxnSpPr>
        <p:spPr>
          <a:xfrm>
            <a:off x="6096000" y="5706650"/>
            <a:ext cx="18911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74DD12-BFC1-467A-BCA8-42DBEB133C38}"/>
              </a:ext>
            </a:extLst>
          </p:cNvPr>
          <p:cNvCxnSpPr>
            <a:cxnSpLocks/>
          </p:cNvCxnSpPr>
          <p:nvPr/>
        </p:nvCxnSpPr>
        <p:spPr>
          <a:xfrm>
            <a:off x="8291574" y="5735796"/>
            <a:ext cx="98305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3746C3-93B7-42D0-8AEF-ED733CD5727E}"/>
              </a:ext>
            </a:extLst>
          </p:cNvPr>
          <p:cNvSpPr txBox="1"/>
          <p:nvPr/>
        </p:nvSpPr>
        <p:spPr>
          <a:xfrm>
            <a:off x="3343708" y="5874024"/>
            <a:ext cx="178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dirty="0"/>
              <a:t>BL21 DE3 STAR</a:t>
            </a:r>
          </a:p>
          <a:p>
            <a:pPr algn="ctr"/>
            <a:r>
              <a:rPr lang="es-CL" sz="1600" b="1" dirty="0" err="1"/>
              <a:t>Regualr</a:t>
            </a:r>
            <a:r>
              <a:rPr lang="es-CL" sz="1600" b="1" dirty="0"/>
              <a:t> </a:t>
            </a:r>
            <a:r>
              <a:rPr lang="es-CL" sz="1600" b="1" dirty="0" err="1"/>
              <a:t>batches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72A5A-6AEC-4B34-B74B-5657AA8B91C8}"/>
              </a:ext>
            </a:extLst>
          </p:cNvPr>
          <p:cNvSpPr txBox="1"/>
          <p:nvPr/>
        </p:nvSpPr>
        <p:spPr>
          <a:xfrm>
            <a:off x="6096000" y="5874024"/>
            <a:ext cx="219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dirty="0"/>
              <a:t>BL21 DE3 STAR</a:t>
            </a:r>
            <a:endParaRPr lang="en-US" sz="1600" b="1" dirty="0"/>
          </a:p>
          <a:p>
            <a:pPr algn="ctr"/>
            <a:r>
              <a:rPr lang="en-US" sz="1600" b="1" dirty="0" err="1"/>
              <a:t>CRISPRi</a:t>
            </a:r>
            <a:endParaRPr lang="en-US" sz="1600" b="1" dirty="0"/>
          </a:p>
          <a:p>
            <a:pPr algn="ctr"/>
            <a:r>
              <a:rPr lang="es-CL" sz="1600" b="1" dirty="0"/>
              <a:t>R</a:t>
            </a:r>
            <a:r>
              <a:rPr lang="en-US" sz="1600" b="1" dirty="0" err="1"/>
              <a:t>ecBCD</a:t>
            </a:r>
            <a:endParaRPr 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316BF-D062-4890-BB46-71A5ACCDF1E4}"/>
              </a:ext>
            </a:extLst>
          </p:cNvPr>
          <p:cNvSpPr txBox="1"/>
          <p:nvPr/>
        </p:nvSpPr>
        <p:spPr>
          <a:xfrm>
            <a:off x="7889173" y="5932351"/>
            <a:ext cx="178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b="1" dirty="0" err="1"/>
              <a:t>GamS</a:t>
            </a:r>
            <a:r>
              <a:rPr lang="es-CL" sz="1600" b="1" dirty="0"/>
              <a:t> </a:t>
            </a:r>
            <a:r>
              <a:rPr lang="es-CL" sz="1600" b="1" dirty="0" err="1"/>
              <a:t>expression</a:t>
            </a:r>
            <a:r>
              <a:rPr lang="es-CL" sz="1600" b="1" dirty="0"/>
              <a:t> in </a:t>
            </a:r>
            <a:r>
              <a:rPr lang="es-CL" sz="1600" b="1" dirty="0" err="1"/>
              <a:t>the</a:t>
            </a:r>
            <a:r>
              <a:rPr lang="es-CL" sz="1600" b="1" dirty="0"/>
              <a:t> </a:t>
            </a:r>
            <a:r>
              <a:rPr lang="es-CL" sz="1600" b="1" dirty="0" err="1"/>
              <a:t>cells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95372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667357-9237-4B98-80D8-77D52F8BF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5" t="24217" r="66476" b="22058"/>
          <a:stretch/>
        </p:blipFill>
        <p:spPr>
          <a:xfrm>
            <a:off x="870678" y="252425"/>
            <a:ext cx="7363563" cy="6480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40DD0-2D18-4148-8B28-6E61305A6FA1}"/>
              </a:ext>
            </a:extLst>
          </p:cNvPr>
          <p:cNvSpPr txBox="1"/>
          <p:nvPr/>
        </p:nvSpPr>
        <p:spPr>
          <a:xfrm>
            <a:off x="8515168" y="538094"/>
            <a:ext cx="3492347" cy="1815882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 cell-free we could have different types of DNA:</a:t>
            </a:r>
          </a:p>
          <a:p>
            <a:pPr algn="ctr"/>
            <a:endParaRPr lang="en-US" sz="14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 plasmid DNA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linear DNA from PCR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Concentration is important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Mixtures of several DNAs at different concentrations should be allowed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4498A-28D7-4D93-9CC0-99DD39646095}"/>
              </a:ext>
            </a:extLst>
          </p:cNvPr>
          <p:cNvSpPr txBox="1"/>
          <p:nvPr/>
        </p:nvSpPr>
        <p:spPr>
          <a:xfrm>
            <a:off x="8515167" y="2948561"/>
            <a:ext cx="3492347" cy="307777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End-point reactions v/s kinetics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97180-6503-4D31-8D00-294759452D1A}"/>
              </a:ext>
            </a:extLst>
          </p:cNvPr>
          <p:cNvSpPr txBox="1"/>
          <p:nvPr/>
        </p:nvSpPr>
        <p:spPr>
          <a:xfrm>
            <a:off x="1640842" y="4557013"/>
            <a:ext cx="3492347" cy="400110"/>
          </a:xfrm>
          <a:prstGeom prst="rect">
            <a:avLst/>
          </a:prstGeom>
          <a:noFill/>
          <a:ln w="19050"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New Objects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836E7-09BB-4A0F-93C1-B2A25440049A}"/>
              </a:ext>
            </a:extLst>
          </p:cNvPr>
          <p:cNvSpPr txBox="1"/>
          <p:nvPr/>
        </p:nvSpPr>
        <p:spPr>
          <a:xfrm>
            <a:off x="881695" y="4937168"/>
            <a:ext cx="2439319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Cell-extract: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 err="1"/>
              <a:t>Oganism_id</a:t>
            </a:r>
            <a:r>
              <a:rPr lang="en-US" sz="1400" dirty="0"/>
              <a:t> text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 err="1"/>
              <a:t>Strain_id</a:t>
            </a:r>
            <a:r>
              <a:rPr lang="en-US" sz="1400" dirty="0"/>
              <a:t> text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Batch: id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Lyophilization: text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(Bradford) Protein concentration: float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Oher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EF611-A3AE-4457-AB33-C1E197623E4F}"/>
              </a:ext>
            </a:extLst>
          </p:cNvPr>
          <p:cNvSpPr txBox="1"/>
          <p:nvPr/>
        </p:nvSpPr>
        <p:spPr>
          <a:xfrm>
            <a:off x="3332031" y="4937168"/>
            <a:ext cx="2439319" cy="11695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 err="1"/>
              <a:t>Rxn</a:t>
            </a:r>
            <a:r>
              <a:rPr lang="en-US" sz="1400" b="1" dirty="0"/>
              <a:t> Buffer: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Energy source: text (glucose, </a:t>
            </a:r>
            <a:r>
              <a:rPr lang="en-US" sz="1400" dirty="0" err="1"/>
              <a:t>Mdx</a:t>
            </a:r>
            <a:r>
              <a:rPr lang="en-US" sz="1400" dirty="0"/>
              <a:t>, 3pga, …)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Composition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D6391-EC1C-461E-B699-A622C4E91265}"/>
              </a:ext>
            </a:extLst>
          </p:cNvPr>
          <p:cNvSpPr txBox="1"/>
          <p:nvPr/>
        </p:nvSpPr>
        <p:spPr>
          <a:xfrm>
            <a:off x="8515167" y="3813783"/>
            <a:ext cx="3492347" cy="2462213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The sample object may consider</a:t>
            </a:r>
          </a:p>
          <a:p>
            <a:pPr algn="ctr"/>
            <a:endParaRPr lang="en-US" sz="14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Mixtures of different DNAs at different concentrations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Composition and concentration of reagents is important: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( 30% cell-extract v/s 50% cell-extract;</a:t>
            </a:r>
          </a:p>
          <a:p>
            <a:pPr algn="ctr"/>
            <a:r>
              <a:rPr lang="en-US" sz="1400" dirty="0"/>
              <a:t>´+/- Inhibitor (at some concentrations  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Different reaction volumes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Mixtures of cell-extracts ( alpha complementation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CA0259-DD6F-4E17-A35D-7A61B59EB86F}"/>
              </a:ext>
            </a:extLst>
          </p:cNvPr>
          <p:cNvSpPr/>
          <p:nvPr/>
        </p:nvSpPr>
        <p:spPr>
          <a:xfrm>
            <a:off x="6367749" y="5100811"/>
            <a:ext cx="2147418" cy="165224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85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4341" y="4967526"/>
            <a:ext cx="9144000" cy="523153"/>
          </a:xfrm>
        </p:spPr>
        <p:txBody>
          <a:bodyPr>
            <a:normAutofit/>
          </a:bodyPr>
          <a:lstStyle/>
          <a:p>
            <a:r>
              <a:rPr lang="es-C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s-419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nibal Arce Medina</a:t>
            </a:r>
            <a:endParaRPr lang="es-CL" sz="2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474881" y="5254670"/>
            <a:ext cx="634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2">
                    <a:lumMod val="25000"/>
                  </a:schemeClr>
                </a:solidFill>
              </a:rPr>
              <a:t>PhD (c) Molecular </a:t>
            </a:r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Biology</a:t>
            </a:r>
            <a:r>
              <a:rPr lang="es-CL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Microbiology</a:t>
            </a:r>
            <a:endParaRPr lang="es-CL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Synthetic</a:t>
            </a:r>
            <a:r>
              <a:rPr lang="es-CL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biology</a:t>
            </a:r>
            <a:r>
              <a:rPr lang="es-CL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CL" dirty="0" err="1">
                <a:solidFill>
                  <a:schemeClr val="bg2">
                    <a:lumMod val="25000"/>
                  </a:schemeClr>
                </a:solidFill>
              </a:rPr>
              <a:t>lab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760728" y="474043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22222"/>
                </a:solidFill>
              </a:rPr>
              <a:t>Addressing batch-to-batch variability for robust biosensing purposes using cell-free reactions</a:t>
            </a:r>
            <a:endParaRPr lang="en-US" sz="3600" b="1" dirty="0"/>
          </a:p>
        </p:txBody>
      </p:sp>
      <p:pic>
        <p:nvPicPr>
          <p:cNvPr id="33" name="Picture 4" descr="http://biotecnologia.uc.cl/wp-content/uploads/LogoUC_Colo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64" r="899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1" y="463452"/>
            <a:ext cx="1650679" cy="165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28A1DDCF-39C2-4A8F-A85F-832CF447E9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25" t="26667" r="4375" b="52222"/>
          <a:stretch/>
        </p:blipFill>
        <p:spPr>
          <a:xfrm>
            <a:off x="839435" y="2264430"/>
            <a:ext cx="2419878" cy="2394671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819B8CBA-197C-4348-8EA3-6BB462312C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35"/>
          <a:stretch/>
        </p:blipFill>
        <p:spPr>
          <a:xfrm>
            <a:off x="8818628" y="2215162"/>
            <a:ext cx="2528226" cy="24907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C5688A1-BA84-4D37-AA8E-279C813B6F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7" t="13641" r="13063" b="19215"/>
          <a:stretch/>
        </p:blipFill>
        <p:spPr>
          <a:xfrm rot="5400000">
            <a:off x="3597465" y="2084241"/>
            <a:ext cx="2461957" cy="2755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3E1B0-A73A-4827-BC08-D97DB39B41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24931" r="46186" b="20975"/>
          <a:stretch/>
        </p:blipFill>
        <p:spPr>
          <a:xfrm>
            <a:off x="6332728" y="2228369"/>
            <a:ext cx="2349456" cy="24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2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8071F-05B4-4C57-84E0-DF7B28A89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" t="33233" r="56344" b="17016"/>
          <a:stretch/>
        </p:blipFill>
        <p:spPr>
          <a:xfrm>
            <a:off x="1413780" y="2497068"/>
            <a:ext cx="5512259" cy="3926110"/>
          </a:xfrm>
          <a:prstGeom prst="rect">
            <a:avLst/>
          </a:prstGeom>
        </p:spPr>
      </p:pic>
      <p:sp>
        <p:nvSpPr>
          <p:cNvPr id="5" name="CuadroTexto 17">
            <a:extLst>
              <a:ext uri="{FF2B5EF4-FFF2-40B4-BE49-F238E27FC236}">
                <a16:creationId xmlns:a16="http://schemas.microsoft.com/office/drawing/2014/main" id="{A8B908B8-50D7-457B-B860-F45325881DF1}"/>
              </a:ext>
            </a:extLst>
          </p:cNvPr>
          <p:cNvSpPr txBox="1"/>
          <p:nvPr/>
        </p:nvSpPr>
        <p:spPr>
          <a:xfrm>
            <a:off x="1409586" y="273228"/>
            <a:ext cx="988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Highlights of cell-free synthetic biology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D2014-4BD1-444C-A5F5-165C691C5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4" t="42743" r="28246" b="34328"/>
          <a:stretch/>
        </p:blipFill>
        <p:spPr>
          <a:xfrm>
            <a:off x="7777876" y="1746569"/>
            <a:ext cx="4186422" cy="1266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7202C-5091-411F-A813-1A0F695A3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0" t="36454" r="15391" b="21158"/>
          <a:stretch/>
        </p:blipFill>
        <p:spPr>
          <a:xfrm>
            <a:off x="7065170" y="3027429"/>
            <a:ext cx="4694830" cy="29069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2BD50B-6D5C-440E-A1F1-9B6840A73DF4}"/>
              </a:ext>
            </a:extLst>
          </p:cNvPr>
          <p:cNvSpPr/>
          <p:nvPr/>
        </p:nvSpPr>
        <p:spPr>
          <a:xfrm>
            <a:off x="7276878" y="1168717"/>
            <a:ext cx="5401674" cy="5618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63357F-FBB8-4012-9C29-074E44C2D922}"/>
              </a:ext>
            </a:extLst>
          </p:cNvPr>
          <p:cNvSpPr/>
          <p:nvPr/>
        </p:nvSpPr>
        <p:spPr>
          <a:xfrm>
            <a:off x="6913453" y="2749877"/>
            <a:ext cx="5401674" cy="3241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80CB46-424E-4CA3-90E4-93EE34DA8533}"/>
              </a:ext>
            </a:extLst>
          </p:cNvPr>
          <p:cNvSpPr/>
          <p:nvPr/>
        </p:nvSpPr>
        <p:spPr>
          <a:xfrm>
            <a:off x="7061888" y="3977952"/>
            <a:ext cx="5401674" cy="2013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D4003-E730-4921-BBB8-4EB179F7EBBA}"/>
              </a:ext>
            </a:extLst>
          </p:cNvPr>
          <p:cNvSpPr/>
          <p:nvPr/>
        </p:nvSpPr>
        <p:spPr>
          <a:xfrm>
            <a:off x="7472528" y="5676986"/>
            <a:ext cx="5401674" cy="964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7">
            <a:extLst>
              <a:ext uri="{FF2B5EF4-FFF2-40B4-BE49-F238E27FC236}">
                <a16:creationId xmlns:a16="http://schemas.microsoft.com/office/drawing/2014/main" id="{45CE3A70-2A16-438E-9140-B1B64642F663}"/>
              </a:ext>
            </a:extLst>
          </p:cNvPr>
          <p:cNvSpPr txBox="1"/>
          <p:nvPr/>
        </p:nvSpPr>
        <p:spPr>
          <a:xfrm>
            <a:off x="2226176" y="1029803"/>
            <a:ext cx="82529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7030A0"/>
                </a:solidFill>
              </a:rPr>
              <a:t>No need for specialized equipment or refrigeration: Mix and hydrate </a:t>
            </a:r>
            <a:r>
              <a:rPr lang="en-US" sz="2800" b="1" i="1">
                <a:solidFill>
                  <a:srgbClr val="7030A0"/>
                </a:solidFill>
              </a:rPr>
              <a:t>in situ </a:t>
            </a:r>
            <a:r>
              <a:rPr lang="en-US" sz="2800" b="1">
                <a:solidFill>
                  <a:srgbClr val="7030A0"/>
                </a:solidFill>
              </a:rPr>
              <a:t>for field and local necessities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7030A0"/>
                </a:solidFill>
              </a:rPr>
              <a:t>&gt;2 dolars per reaction </a:t>
            </a:r>
          </a:p>
          <a:p>
            <a:endParaRPr lang="en-US" sz="2000" b="1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951DE-29F5-400D-9800-D6FE785F4A2A}"/>
              </a:ext>
            </a:extLst>
          </p:cNvPr>
          <p:cNvSpPr/>
          <p:nvPr/>
        </p:nvSpPr>
        <p:spPr>
          <a:xfrm>
            <a:off x="7902507" y="5731591"/>
            <a:ext cx="5401674" cy="964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1740EF-F160-4D33-9E77-4D084806CF0F}"/>
              </a:ext>
            </a:extLst>
          </p:cNvPr>
          <p:cNvSpPr/>
          <p:nvPr/>
        </p:nvSpPr>
        <p:spPr>
          <a:xfrm>
            <a:off x="7128443" y="3097642"/>
            <a:ext cx="5401674" cy="2013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D84A2-CEC0-4766-BA8E-7C5B3950A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6655936" y="2342309"/>
            <a:ext cx="3823233" cy="308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fcopoiapo">
            <a:hlinkClick r:id="" action="ppaction://media"/>
            <a:extLst>
              <a:ext uri="{FF2B5EF4-FFF2-40B4-BE49-F238E27FC236}">
                <a16:creationId xmlns:a16="http://schemas.microsoft.com/office/drawing/2014/main" id="{BE7F1A37-5D01-486F-8E42-CD027CEE3A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3192" y="21440"/>
            <a:ext cx="7150471" cy="440888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B7F50-264E-4ED2-B79C-877BF895D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2" t="12100" r="38360" b="17747"/>
          <a:stretch/>
        </p:blipFill>
        <p:spPr>
          <a:xfrm>
            <a:off x="0" y="2024831"/>
            <a:ext cx="4913193" cy="4810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6BCC8-FDC8-4A9E-892B-8566614ED4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85" t="35224" r="38023" b="29751"/>
          <a:stretch/>
        </p:blipFill>
        <p:spPr>
          <a:xfrm>
            <a:off x="7303884" y="4465644"/>
            <a:ext cx="4888116" cy="2402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BD22E-9EB2-48B8-9427-E5226E1300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967" t="12936" r="25223" b="11243"/>
          <a:stretch/>
        </p:blipFill>
        <p:spPr>
          <a:xfrm>
            <a:off x="4913193" y="4465644"/>
            <a:ext cx="2267984" cy="2370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70046F-D1A5-45F3-949D-A842AE47248F}"/>
              </a:ext>
            </a:extLst>
          </p:cNvPr>
          <p:cNvSpPr txBox="1"/>
          <p:nvPr/>
        </p:nvSpPr>
        <p:spPr>
          <a:xfrm>
            <a:off x="373180" y="313898"/>
            <a:ext cx="38896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2nd Open </a:t>
            </a:r>
            <a:r>
              <a:rPr lang="es-CL" sz="2800" b="1" dirty="0" err="1"/>
              <a:t>labware</a:t>
            </a:r>
            <a:r>
              <a:rPr lang="es-CL" sz="2800" b="1" dirty="0"/>
              <a:t> Workshop at Nigeria</a:t>
            </a:r>
          </a:p>
          <a:p>
            <a:pPr algn="ctr"/>
            <a:r>
              <a:rPr lang="es-CL" sz="2800" b="1" dirty="0"/>
              <a:t>2018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0031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17D20-4F68-4A4E-B78A-5C29BFBC7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30" t="20799" r="28114" b="20262"/>
          <a:stretch/>
        </p:blipFill>
        <p:spPr>
          <a:xfrm>
            <a:off x="433954" y="1080799"/>
            <a:ext cx="3417376" cy="4955791"/>
          </a:xfrm>
          <a:prstGeom prst="rect">
            <a:avLst/>
          </a:prstGeom>
        </p:spPr>
      </p:pic>
      <p:sp>
        <p:nvSpPr>
          <p:cNvPr id="5" name="CuadroTexto 17">
            <a:extLst>
              <a:ext uri="{FF2B5EF4-FFF2-40B4-BE49-F238E27FC236}">
                <a16:creationId xmlns:a16="http://schemas.microsoft.com/office/drawing/2014/main" id="{B8D4BF23-83AF-474D-8676-109D741046BC}"/>
              </a:ext>
            </a:extLst>
          </p:cNvPr>
          <p:cNvSpPr txBox="1"/>
          <p:nvPr/>
        </p:nvSpPr>
        <p:spPr>
          <a:xfrm>
            <a:off x="1185621" y="234718"/>
            <a:ext cx="979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Batch-to-batch variability is a major concern in the field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83004-49D6-4A93-936A-68332337EF2F}"/>
              </a:ext>
            </a:extLst>
          </p:cNvPr>
          <p:cNvSpPr txBox="1"/>
          <p:nvPr/>
        </p:nvSpPr>
        <p:spPr>
          <a:xfrm>
            <a:off x="4153546" y="1292732"/>
            <a:ext cx="765616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Important for diagnostics, biosensors and prototyping</a:t>
            </a:r>
          </a:p>
          <a:p>
            <a:pPr algn="just"/>
            <a:endParaRPr lang="en-GB" b="1" dirty="0"/>
          </a:p>
          <a:p>
            <a:pPr algn="just"/>
            <a:r>
              <a:rPr lang="en-GB" b="1" dirty="0"/>
              <a:t>Batch-to-batch variability</a:t>
            </a:r>
            <a:r>
              <a:rPr lang="en-GB" dirty="0"/>
              <a:t> in both end-point expression and in expression dynamics are to be expected (Zachary Sun et al., 2013).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These complex compositions may require standardization of preparation, or individual analysis per batch to understand variability that result </a:t>
            </a:r>
            <a:r>
              <a:rPr lang="en-GB" b="1" dirty="0"/>
              <a:t>extract-to-extract </a:t>
            </a:r>
            <a:r>
              <a:rPr lang="en-GB" dirty="0"/>
              <a:t>(Takahashi et al., 2015).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algn="just"/>
            <a:r>
              <a:rPr lang="en-GB" b="1" dirty="0"/>
              <a:t>Batch variability</a:t>
            </a:r>
            <a:r>
              <a:rPr lang="en-GB" dirty="0"/>
              <a:t> is an ongoing concern in the field, though experienced cell-free biotechnologists can minimise these effects. (Richard </a:t>
            </a:r>
            <a:r>
              <a:rPr lang="en-GB" dirty="0" err="1"/>
              <a:t>Kelwick</a:t>
            </a:r>
            <a:r>
              <a:rPr lang="en-GB" dirty="0"/>
              <a:t> in 2017 </a:t>
            </a:r>
            <a:r>
              <a:rPr lang="en-GB" dirty="0" err="1"/>
              <a:t>Plos</a:t>
            </a:r>
            <a:r>
              <a:rPr lang="en-GB" dirty="0"/>
              <a:t> Blogs ).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If the cell-free expression system is used to </a:t>
            </a:r>
            <a:r>
              <a:rPr lang="en-GB" b="1" dirty="0"/>
              <a:t>conduct sensitive quantitative experiments</a:t>
            </a:r>
            <a:r>
              <a:rPr lang="en-GB" dirty="0"/>
              <a:t>, it is advisable to run all experiments with the </a:t>
            </a:r>
            <a:r>
              <a:rPr lang="en-GB" b="1" dirty="0"/>
              <a:t>same batch </a:t>
            </a:r>
            <a:r>
              <a:rPr lang="en-GB" dirty="0"/>
              <a:t>of crude cell extract. (Kate </a:t>
            </a:r>
            <a:r>
              <a:rPr lang="en-GB" dirty="0" err="1"/>
              <a:t>Adamala</a:t>
            </a:r>
            <a:r>
              <a:rPr lang="en-GB" dirty="0"/>
              <a:t> et al., 2017).</a:t>
            </a:r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88CF0-AA2F-4125-B027-FEC5A4D2617E}"/>
              </a:ext>
            </a:extLst>
          </p:cNvPr>
          <p:cNvSpPr txBox="1"/>
          <p:nvPr/>
        </p:nvSpPr>
        <p:spPr>
          <a:xfrm>
            <a:off x="1993954" y="6036590"/>
            <a:ext cx="223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(</a:t>
            </a:r>
            <a:r>
              <a:rPr lang="es-CL" dirty="0" err="1"/>
              <a:t>Takahashi</a:t>
            </a:r>
            <a:r>
              <a:rPr lang="es-CL" dirty="0"/>
              <a:t>,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5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17">
            <a:extLst>
              <a:ext uri="{FF2B5EF4-FFF2-40B4-BE49-F238E27FC236}">
                <a16:creationId xmlns:a16="http://schemas.microsoft.com/office/drawing/2014/main" id="{54D71725-6F60-4E30-926C-54DF4659694F}"/>
              </a:ext>
            </a:extLst>
          </p:cNvPr>
          <p:cNvSpPr txBox="1"/>
          <p:nvPr/>
        </p:nvSpPr>
        <p:spPr>
          <a:xfrm>
            <a:off x="285750" y="245443"/>
            <a:ext cx="1162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22222"/>
                </a:solidFill>
              </a:rPr>
              <a:t>Addressing batch-to-batch variability:</a:t>
            </a:r>
          </a:p>
          <a:p>
            <a:pPr algn="ctr"/>
            <a:r>
              <a:rPr lang="en-US" sz="3600" b="1" dirty="0">
                <a:solidFill>
                  <a:srgbClr val="222222"/>
                </a:solidFill>
              </a:rPr>
              <a:t>Making several cell extracts</a:t>
            </a:r>
            <a:endParaRPr lang="en-US" sz="3600" b="1" dirty="0"/>
          </a:p>
        </p:txBody>
      </p:sp>
      <p:pic>
        <p:nvPicPr>
          <p:cNvPr id="8" name="Picture 7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D4DB13E9-0958-49E8-9137-18023BFC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97802" y="2109346"/>
            <a:ext cx="4292601" cy="3219451"/>
          </a:xfrm>
          <a:prstGeom prst="rect">
            <a:avLst/>
          </a:prstGeom>
        </p:spPr>
      </p:pic>
      <p:pic>
        <p:nvPicPr>
          <p:cNvPr id="12" name="Picture 11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9CB45626-9EBD-4ECD-A26C-479795D9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/>
          <a:stretch/>
        </p:blipFill>
        <p:spPr>
          <a:xfrm rot="5400000">
            <a:off x="298193" y="1859318"/>
            <a:ext cx="4199463" cy="3719505"/>
          </a:xfrm>
          <a:prstGeom prst="rect">
            <a:avLst/>
          </a:prstGeom>
        </p:spPr>
      </p:pic>
      <p:pic>
        <p:nvPicPr>
          <p:cNvPr id="14" name="Picture 13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63ADDB04-91F4-4B10-A031-37F76A73A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0957" y="2148239"/>
            <a:ext cx="5010140" cy="37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2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54 Conector angular">
            <a:extLst>
              <a:ext uri="{FF2B5EF4-FFF2-40B4-BE49-F238E27FC236}">
                <a16:creationId xmlns:a16="http://schemas.microsoft.com/office/drawing/2014/main" id="{CA999E54-B6D3-4A4A-9242-7DBF11ADBC04}"/>
              </a:ext>
            </a:extLst>
          </p:cNvPr>
          <p:cNvCxnSpPr>
            <a:cxnSpLocks/>
          </p:cNvCxnSpPr>
          <p:nvPr/>
        </p:nvCxnSpPr>
        <p:spPr>
          <a:xfrm flipV="1">
            <a:off x="6797794" y="1491081"/>
            <a:ext cx="530541" cy="3154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FB4A4D-D402-4C68-B8BF-97E3A09B202B}"/>
              </a:ext>
            </a:extLst>
          </p:cNvPr>
          <p:cNvGrpSpPr/>
          <p:nvPr/>
        </p:nvGrpSpPr>
        <p:grpSpPr>
          <a:xfrm>
            <a:off x="10969084" y="1491081"/>
            <a:ext cx="236959" cy="266582"/>
            <a:chOff x="10397937" y="2110163"/>
            <a:chExt cx="192021" cy="216026"/>
          </a:xfrm>
        </p:grpSpPr>
        <p:cxnSp>
          <p:nvCxnSpPr>
            <p:cNvPr id="14" name="56 Conector recto">
              <a:extLst>
                <a:ext uri="{FF2B5EF4-FFF2-40B4-BE49-F238E27FC236}">
                  <a16:creationId xmlns:a16="http://schemas.microsoft.com/office/drawing/2014/main" id="{AB334F4F-1285-44DD-BF8B-1C898FF08FC0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948" y="2110166"/>
              <a:ext cx="0" cy="2160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59 Conector recto">
              <a:extLst>
                <a:ext uri="{FF2B5EF4-FFF2-40B4-BE49-F238E27FC236}">
                  <a16:creationId xmlns:a16="http://schemas.microsoft.com/office/drawing/2014/main" id="{CC12386B-F5FA-4151-91FB-F76B30CF1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7937" y="2110163"/>
              <a:ext cx="192021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54 Conector angular">
            <a:extLst>
              <a:ext uri="{FF2B5EF4-FFF2-40B4-BE49-F238E27FC236}">
                <a16:creationId xmlns:a16="http://schemas.microsoft.com/office/drawing/2014/main" id="{C1B6217A-495D-4B44-B9D1-5C4362789EB2}"/>
              </a:ext>
            </a:extLst>
          </p:cNvPr>
          <p:cNvCxnSpPr>
            <a:cxnSpLocks/>
          </p:cNvCxnSpPr>
          <p:nvPr/>
        </p:nvCxnSpPr>
        <p:spPr>
          <a:xfrm flipV="1">
            <a:off x="1507121" y="1459182"/>
            <a:ext cx="530541" cy="3154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31 Conector recto">
            <a:extLst>
              <a:ext uri="{FF2B5EF4-FFF2-40B4-BE49-F238E27FC236}">
                <a16:creationId xmlns:a16="http://schemas.microsoft.com/office/drawing/2014/main" id="{441C8728-4332-4885-922B-0C72C6CE0C51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1395274" y="1974249"/>
            <a:ext cx="84343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29 Acorde">
            <a:extLst>
              <a:ext uri="{FF2B5EF4-FFF2-40B4-BE49-F238E27FC236}">
                <a16:creationId xmlns:a16="http://schemas.microsoft.com/office/drawing/2014/main" id="{FDA28D3D-6B12-4755-A5C9-5429D4529EBB}"/>
              </a:ext>
            </a:extLst>
          </p:cNvPr>
          <p:cNvSpPr/>
          <p:nvPr/>
        </p:nvSpPr>
        <p:spPr>
          <a:xfrm rot="10800000">
            <a:off x="2987134" y="1565464"/>
            <a:ext cx="425946" cy="411205"/>
          </a:xfrm>
          <a:prstGeom prst="chord">
            <a:avLst>
              <a:gd name="adj1" fmla="val 21269586"/>
              <a:gd name="adj2" fmla="val 112316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8 Rectángulo">
            <a:extLst>
              <a:ext uri="{FF2B5EF4-FFF2-40B4-BE49-F238E27FC236}">
                <a16:creationId xmlns:a16="http://schemas.microsoft.com/office/drawing/2014/main" id="{930104C1-58B1-4486-9234-53854EB2BC2C}"/>
              </a:ext>
            </a:extLst>
          </p:cNvPr>
          <p:cNvSpPr/>
          <p:nvPr/>
        </p:nvSpPr>
        <p:spPr>
          <a:xfrm>
            <a:off x="1395274" y="1758225"/>
            <a:ext cx="802426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ProT7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11 Rectángulo">
            <a:extLst>
              <a:ext uri="{FF2B5EF4-FFF2-40B4-BE49-F238E27FC236}">
                <a16:creationId xmlns:a16="http://schemas.microsoft.com/office/drawing/2014/main" id="{E5C133AC-FE78-4C74-83BA-5262AADFD039}"/>
              </a:ext>
            </a:extLst>
          </p:cNvPr>
          <p:cNvSpPr/>
          <p:nvPr/>
        </p:nvSpPr>
        <p:spPr>
          <a:xfrm>
            <a:off x="2397116" y="1758225"/>
            <a:ext cx="1240516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RBS-linker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15 Flecha derecha">
            <a:extLst>
              <a:ext uri="{FF2B5EF4-FFF2-40B4-BE49-F238E27FC236}">
                <a16:creationId xmlns:a16="http://schemas.microsoft.com/office/drawing/2014/main" id="{0B858996-0F0A-43B2-95D3-3D741DFFF03B}"/>
              </a:ext>
            </a:extLst>
          </p:cNvPr>
          <p:cNvSpPr/>
          <p:nvPr/>
        </p:nvSpPr>
        <p:spPr>
          <a:xfrm>
            <a:off x="3637945" y="1758225"/>
            <a:ext cx="1641865" cy="432048"/>
          </a:xfrm>
          <a:prstGeom prst="rightArrow">
            <a:avLst>
              <a:gd name="adj1" fmla="val 100000"/>
              <a:gd name="adj2" fmla="val 41119"/>
            </a:avLst>
          </a:prstGeom>
          <a:solidFill>
            <a:srgbClr val="F4EE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YFP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8 Rectángulo">
            <a:extLst>
              <a:ext uri="{FF2B5EF4-FFF2-40B4-BE49-F238E27FC236}">
                <a16:creationId xmlns:a16="http://schemas.microsoft.com/office/drawing/2014/main" id="{BA5BBCBF-9E99-4CEA-AA38-889808F3393A}"/>
              </a:ext>
            </a:extLst>
          </p:cNvPr>
          <p:cNvSpPr/>
          <p:nvPr/>
        </p:nvSpPr>
        <p:spPr>
          <a:xfrm>
            <a:off x="5312022" y="1751136"/>
            <a:ext cx="896930" cy="432048"/>
          </a:xfrm>
          <a:prstGeom prst="rect">
            <a:avLst/>
          </a:prstGeom>
          <a:solidFill>
            <a:srgbClr val="FEA2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TerT7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8 Rectángulo">
            <a:extLst>
              <a:ext uri="{FF2B5EF4-FFF2-40B4-BE49-F238E27FC236}">
                <a16:creationId xmlns:a16="http://schemas.microsoft.com/office/drawing/2014/main" id="{9CC9F298-172D-4C5D-AF43-0382EC7A6829}"/>
              </a:ext>
            </a:extLst>
          </p:cNvPr>
          <p:cNvSpPr/>
          <p:nvPr/>
        </p:nvSpPr>
        <p:spPr>
          <a:xfrm>
            <a:off x="6640685" y="1761770"/>
            <a:ext cx="802426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ProT7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8 Rectángulo">
            <a:extLst>
              <a:ext uri="{FF2B5EF4-FFF2-40B4-BE49-F238E27FC236}">
                <a16:creationId xmlns:a16="http://schemas.microsoft.com/office/drawing/2014/main" id="{594FA197-427A-4DCB-A198-A7B695B92C2F}"/>
              </a:ext>
            </a:extLst>
          </p:cNvPr>
          <p:cNvSpPr/>
          <p:nvPr/>
        </p:nvSpPr>
        <p:spPr>
          <a:xfrm>
            <a:off x="10557433" y="1754681"/>
            <a:ext cx="896930" cy="432048"/>
          </a:xfrm>
          <a:prstGeom prst="rect">
            <a:avLst/>
          </a:prstGeom>
          <a:solidFill>
            <a:srgbClr val="FEA2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TerT7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6CAA44-1FE5-4BCD-BCA4-A4208901B1A0}"/>
              </a:ext>
            </a:extLst>
          </p:cNvPr>
          <p:cNvGrpSpPr/>
          <p:nvPr/>
        </p:nvGrpSpPr>
        <p:grpSpPr>
          <a:xfrm>
            <a:off x="5741386" y="1494623"/>
            <a:ext cx="236959" cy="266582"/>
            <a:chOff x="10397937" y="2110163"/>
            <a:chExt cx="192021" cy="216026"/>
          </a:xfrm>
        </p:grpSpPr>
        <p:cxnSp>
          <p:nvCxnSpPr>
            <p:cNvPr id="26" name="56 Conector recto">
              <a:extLst>
                <a:ext uri="{FF2B5EF4-FFF2-40B4-BE49-F238E27FC236}">
                  <a16:creationId xmlns:a16="http://schemas.microsoft.com/office/drawing/2014/main" id="{BDE57876-E5AF-4436-9F11-6820E7E01315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948" y="2110166"/>
              <a:ext cx="0" cy="2160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59 Conector recto">
              <a:extLst>
                <a:ext uri="{FF2B5EF4-FFF2-40B4-BE49-F238E27FC236}">
                  <a16:creationId xmlns:a16="http://schemas.microsoft.com/office/drawing/2014/main" id="{AF3DA27C-FD50-4987-86C6-5D081CC10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7937" y="2110163"/>
              <a:ext cx="192021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E6B195-7F03-4D7E-8DD2-B06F4A68101B}"/>
              </a:ext>
            </a:extLst>
          </p:cNvPr>
          <p:cNvGrpSpPr/>
          <p:nvPr/>
        </p:nvGrpSpPr>
        <p:grpSpPr>
          <a:xfrm>
            <a:off x="7647618" y="1563856"/>
            <a:ext cx="2882694" cy="624809"/>
            <a:chOff x="7353921" y="2482599"/>
            <a:chExt cx="2882694" cy="624809"/>
          </a:xfrm>
        </p:grpSpPr>
        <p:sp>
          <p:nvSpPr>
            <p:cNvPr id="29" name="29 Acorde">
              <a:extLst>
                <a:ext uri="{FF2B5EF4-FFF2-40B4-BE49-F238E27FC236}">
                  <a16:creationId xmlns:a16="http://schemas.microsoft.com/office/drawing/2014/main" id="{4ADFB853-9596-40BA-BBAF-E4EC586AE1D1}"/>
                </a:ext>
              </a:extLst>
            </p:cNvPr>
            <p:cNvSpPr/>
            <p:nvPr/>
          </p:nvSpPr>
          <p:spPr>
            <a:xfrm rot="10800000">
              <a:off x="7943939" y="2482599"/>
              <a:ext cx="425946" cy="411205"/>
            </a:xfrm>
            <a:prstGeom prst="chord">
              <a:avLst>
                <a:gd name="adj1" fmla="val 21269586"/>
                <a:gd name="adj2" fmla="val 1123163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11 Rectángulo">
              <a:extLst>
                <a:ext uri="{FF2B5EF4-FFF2-40B4-BE49-F238E27FC236}">
                  <a16:creationId xmlns:a16="http://schemas.microsoft.com/office/drawing/2014/main" id="{D8E6C91A-AFA6-4831-BB46-CEAB9D080733}"/>
                </a:ext>
              </a:extLst>
            </p:cNvPr>
            <p:cNvSpPr/>
            <p:nvPr/>
          </p:nvSpPr>
          <p:spPr>
            <a:xfrm>
              <a:off x="7353921" y="2675360"/>
              <a:ext cx="1240516" cy="43204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dirty="0">
                  <a:solidFill>
                    <a:schemeClr val="tx1"/>
                  </a:solidFill>
                </a:rPr>
                <a:t>RBS-</a:t>
              </a:r>
              <a:r>
                <a:rPr lang="es-419" dirty="0" err="1">
                  <a:solidFill>
                    <a:schemeClr val="tx1"/>
                  </a:solidFill>
                </a:rPr>
                <a:t>linker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15 Flecha derecha">
              <a:extLst>
                <a:ext uri="{FF2B5EF4-FFF2-40B4-BE49-F238E27FC236}">
                  <a16:creationId xmlns:a16="http://schemas.microsoft.com/office/drawing/2014/main" id="{79D036B1-2B16-40DB-BFAD-33A69F0F145A}"/>
                </a:ext>
              </a:extLst>
            </p:cNvPr>
            <p:cNvSpPr/>
            <p:nvPr/>
          </p:nvSpPr>
          <p:spPr>
            <a:xfrm>
              <a:off x="8594750" y="2675360"/>
              <a:ext cx="1641865" cy="432048"/>
            </a:xfrm>
            <a:prstGeom prst="rightArrow">
              <a:avLst>
                <a:gd name="adj1" fmla="val 100000"/>
                <a:gd name="adj2" fmla="val 41119"/>
              </a:avLst>
            </a:prstGeom>
            <a:solidFill>
              <a:srgbClr val="12CBF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dirty="0">
                  <a:solidFill>
                    <a:schemeClr val="tx1"/>
                  </a:solidFill>
                </a:rPr>
                <a:t>CFP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799A766-53A3-4537-BE98-CA4FAA4A222A}"/>
              </a:ext>
            </a:extLst>
          </p:cNvPr>
          <p:cNvSpPr txBox="1"/>
          <p:nvPr/>
        </p:nvSpPr>
        <p:spPr>
          <a:xfrm>
            <a:off x="1395274" y="2374436"/>
            <a:ext cx="388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YFP</a:t>
            </a:r>
            <a:endParaRPr 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419A18-2E18-48F3-BA81-335CFCB39CC8}"/>
              </a:ext>
            </a:extLst>
          </p:cNvPr>
          <p:cNvSpPr txBox="1"/>
          <p:nvPr/>
        </p:nvSpPr>
        <p:spPr>
          <a:xfrm>
            <a:off x="7146294" y="2442928"/>
            <a:ext cx="388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CFP</a:t>
            </a:r>
            <a:endParaRPr lang="en-US" sz="28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BE29B-7B6B-4636-AA46-B10C8E2C1E82}"/>
              </a:ext>
            </a:extLst>
          </p:cNvPr>
          <p:cNvSpPr txBox="1"/>
          <p:nvPr/>
        </p:nvSpPr>
        <p:spPr>
          <a:xfrm>
            <a:off x="2135917" y="27800"/>
            <a:ext cx="8502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 dirty="0"/>
              <a:t>Ratiometric </a:t>
            </a:r>
            <a:r>
              <a:rPr lang="es-CL" sz="4000" b="1" dirty="0" err="1"/>
              <a:t>devices</a:t>
            </a:r>
            <a:r>
              <a:rPr lang="es-CL" sz="4000" b="1" dirty="0"/>
              <a:t> </a:t>
            </a:r>
            <a:r>
              <a:rPr lang="es-CL" sz="4000" b="1" dirty="0" err="1"/>
              <a:t>to</a:t>
            </a:r>
            <a:r>
              <a:rPr lang="es-CL" sz="4000" b="1" dirty="0"/>
              <a:t> </a:t>
            </a:r>
            <a:r>
              <a:rPr lang="es-CL" sz="4000" b="1" dirty="0" err="1"/>
              <a:t>quantify</a:t>
            </a:r>
            <a:r>
              <a:rPr lang="es-CL" sz="4000" b="1" dirty="0"/>
              <a:t> </a:t>
            </a:r>
          </a:p>
          <a:p>
            <a:pPr algn="ctr"/>
            <a:r>
              <a:rPr lang="es-CL" sz="4000" b="1" dirty="0"/>
              <a:t> </a:t>
            </a:r>
            <a:r>
              <a:rPr lang="es-CL" sz="4000" b="1" dirty="0" err="1"/>
              <a:t>Batch-to-Batch</a:t>
            </a:r>
            <a:r>
              <a:rPr lang="es-CL" sz="4000" b="1" dirty="0"/>
              <a:t> </a:t>
            </a:r>
            <a:r>
              <a:rPr lang="es-CL" sz="4000" b="1" dirty="0" err="1"/>
              <a:t>variability</a:t>
            </a:r>
            <a:r>
              <a:rPr lang="es-CL" sz="4000" b="1" dirty="0"/>
              <a:t>  </a:t>
            </a:r>
            <a:endParaRPr lang="en-US" sz="4000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29B5922-BD2A-405A-8BCE-F2F680DE5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1" y="2824810"/>
            <a:ext cx="4678217" cy="31188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717D69-D276-4E83-BAB9-EE58A4426E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86" y="2897656"/>
            <a:ext cx="4616233" cy="307748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FEF7E1-53F6-46B2-8CE8-85A905188D5A}"/>
              </a:ext>
            </a:extLst>
          </p:cNvPr>
          <p:cNvSpPr txBox="1"/>
          <p:nvPr/>
        </p:nvSpPr>
        <p:spPr>
          <a:xfrm>
            <a:off x="9940438" y="2704538"/>
            <a:ext cx="805653" cy="338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n&gt;7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E37015-984E-4545-885D-6B64B6B4295C}"/>
              </a:ext>
            </a:extLst>
          </p:cNvPr>
          <p:cNvSpPr txBox="1"/>
          <p:nvPr/>
        </p:nvSpPr>
        <p:spPr>
          <a:xfrm>
            <a:off x="4383920" y="2636149"/>
            <a:ext cx="805653" cy="338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n&gt;7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135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54 Conector angular">
            <a:extLst>
              <a:ext uri="{FF2B5EF4-FFF2-40B4-BE49-F238E27FC236}">
                <a16:creationId xmlns:a16="http://schemas.microsoft.com/office/drawing/2014/main" id="{088986A4-0580-4D02-890B-5FB486C02341}"/>
              </a:ext>
            </a:extLst>
          </p:cNvPr>
          <p:cNvCxnSpPr>
            <a:cxnSpLocks/>
          </p:cNvCxnSpPr>
          <p:nvPr/>
        </p:nvCxnSpPr>
        <p:spPr>
          <a:xfrm flipV="1">
            <a:off x="6423248" y="861285"/>
            <a:ext cx="530541" cy="3154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BB72760-67C0-4CD4-AB93-C322BC290694}"/>
              </a:ext>
            </a:extLst>
          </p:cNvPr>
          <p:cNvGrpSpPr/>
          <p:nvPr/>
        </p:nvGrpSpPr>
        <p:grpSpPr>
          <a:xfrm>
            <a:off x="10594538" y="861285"/>
            <a:ext cx="236959" cy="266582"/>
            <a:chOff x="10397937" y="2110163"/>
            <a:chExt cx="192021" cy="216026"/>
          </a:xfrm>
        </p:grpSpPr>
        <p:cxnSp>
          <p:nvCxnSpPr>
            <p:cNvPr id="75" name="56 Conector recto">
              <a:extLst>
                <a:ext uri="{FF2B5EF4-FFF2-40B4-BE49-F238E27FC236}">
                  <a16:creationId xmlns:a16="http://schemas.microsoft.com/office/drawing/2014/main" id="{B65E8D86-82DC-49D6-B877-090E2B11D65F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948" y="2110166"/>
              <a:ext cx="0" cy="2160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59 Conector recto">
              <a:extLst>
                <a:ext uri="{FF2B5EF4-FFF2-40B4-BE49-F238E27FC236}">
                  <a16:creationId xmlns:a16="http://schemas.microsoft.com/office/drawing/2014/main" id="{79CF837F-780A-453A-ABF6-7C7DE207B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7937" y="2110163"/>
              <a:ext cx="192021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54 Conector angular">
            <a:extLst>
              <a:ext uri="{FF2B5EF4-FFF2-40B4-BE49-F238E27FC236}">
                <a16:creationId xmlns:a16="http://schemas.microsoft.com/office/drawing/2014/main" id="{3061E0B1-01A4-445F-A77D-3CD086CF0B02}"/>
              </a:ext>
            </a:extLst>
          </p:cNvPr>
          <p:cNvCxnSpPr>
            <a:cxnSpLocks/>
          </p:cNvCxnSpPr>
          <p:nvPr/>
        </p:nvCxnSpPr>
        <p:spPr>
          <a:xfrm flipV="1">
            <a:off x="1132575" y="829386"/>
            <a:ext cx="530541" cy="3154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31 Conector recto">
            <a:extLst>
              <a:ext uri="{FF2B5EF4-FFF2-40B4-BE49-F238E27FC236}">
                <a16:creationId xmlns:a16="http://schemas.microsoft.com/office/drawing/2014/main" id="{31F9B6E3-4F5E-4080-BF26-403E0A3F9315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1020728" y="1344453"/>
            <a:ext cx="84343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29 Acorde">
            <a:extLst>
              <a:ext uri="{FF2B5EF4-FFF2-40B4-BE49-F238E27FC236}">
                <a16:creationId xmlns:a16="http://schemas.microsoft.com/office/drawing/2014/main" id="{301362BE-5F50-4C95-97D2-0E5A1AD60E07}"/>
              </a:ext>
            </a:extLst>
          </p:cNvPr>
          <p:cNvSpPr/>
          <p:nvPr/>
        </p:nvSpPr>
        <p:spPr>
          <a:xfrm rot="10800000">
            <a:off x="2612588" y="935668"/>
            <a:ext cx="425946" cy="411205"/>
          </a:xfrm>
          <a:prstGeom prst="chord">
            <a:avLst>
              <a:gd name="adj1" fmla="val 21269586"/>
              <a:gd name="adj2" fmla="val 112316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8 Rectángulo">
            <a:extLst>
              <a:ext uri="{FF2B5EF4-FFF2-40B4-BE49-F238E27FC236}">
                <a16:creationId xmlns:a16="http://schemas.microsoft.com/office/drawing/2014/main" id="{59BCC8B2-DC92-4BC9-A672-D0E9BF1D0E97}"/>
              </a:ext>
            </a:extLst>
          </p:cNvPr>
          <p:cNvSpPr/>
          <p:nvPr/>
        </p:nvSpPr>
        <p:spPr>
          <a:xfrm>
            <a:off x="1020728" y="1128429"/>
            <a:ext cx="802426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ProT7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11 Rectángulo">
            <a:extLst>
              <a:ext uri="{FF2B5EF4-FFF2-40B4-BE49-F238E27FC236}">
                <a16:creationId xmlns:a16="http://schemas.microsoft.com/office/drawing/2014/main" id="{521D690E-60C5-4217-89CA-50254877F018}"/>
              </a:ext>
            </a:extLst>
          </p:cNvPr>
          <p:cNvSpPr/>
          <p:nvPr/>
        </p:nvSpPr>
        <p:spPr>
          <a:xfrm>
            <a:off x="2022570" y="1128429"/>
            <a:ext cx="1240516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RBS-linker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15 Flecha derecha">
            <a:extLst>
              <a:ext uri="{FF2B5EF4-FFF2-40B4-BE49-F238E27FC236}">
                <a16:creationId xmlns:a16="http://schemas.microsoft.com/office/drawing/2014/main" id="{219A950D-FF3A-4ADE-ACC4-A49FEAD673CB}"/>
              </a:ext>
            </a:extLst>
          </p:cNvPr>
          <p:cNvSpPr/>
          <p:nvPr/>
        </p:nvSpPr>
        <p:spPr>
          <a:xfrm>
            <a:off x="3263399" y="1128429"/>
            <a:ext cx="1641865" cy="432048"/>
          </a:xfrm>
          <a:prstGeom prst="rightArrow">
            <a:avLst>
              <a:gd name="adj1" fmla="val 100000"/>
              <a:gd name="adj2" fmla="val 41119"/>
            </a:avLst>
          </a:prstGeom>
          <a:solidFill>
            <a:srgbClr val="F4EE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YFP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8 Rectángulo">
            <a:extLst>
              <a:ext uri="{FF2B5EF4-FFF2-40B4-BE49-F238E27FC236}">
                <a16:creationId xmlns:a16="http://schemas.microsoft.com/office/drawing/2014/main" id="{DCE379DF-2F59-4E41-8EEB-98D42778AA89}"/>
              </a:ext>
            </a:extLst>
          </p:cNvPr>
          <p:cNvSpPr/>
          <p:nvPr/>
        </p:nvSpPr>
        <p:spPr>
          <a:xfrm>
            <a:off x="4937476" y="1121340"/>
            <a:ext cx="896930" cy="432048"/>
          </a:xfrm>
          <a:prstGeom prst="rect">
            <a:avLst/>
          </a:prstGeom>
          <a:solidFill>
            <a:srgbClr val="FEA2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TerT7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8 Rectángulo">
            <a:extLst>
              <a:ext uri="{FF2B5EF4-FFF2-40B4-BE49-F238E27FC236}">
                <a16:creationId xmlns:a16="http://schemas.microsoft.com/office/drawing/2014/main" id="{7013750C-DE99-4E96-8DB2-EDA5DAF020B2}"/>
              </a:ext>
            </a:extLst>
          </p:cNvPr>
          <p:cNvSpPr/>
          <p:nvPr/>
        </p:nvSpPr>
        <p:spPr>
          <a:xfrm>
            <a:off x="6266139" y="1131974"/>
            <a:ext cx="802426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ProT7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8 Rectángulo">
            <a:extLst>
              <a:ext uri="{FF2B5EF4-FFF2-40B4-BE49-F238E27FC236}">
                <a16:creationId xmlns:a16="http://schemas.microsoft.com/office/drawing/2014/main" id="{A0760670-E32C-4851-AD9C-75DF767AFC24}"/>
              </a:ext>
            </a:extLst>
          </p:cNvPr>
          <p:cNvSpPr/>
          <p:nvPr/>
        </p:nvSpPr>
        <p:spPr>
          <a:xfrm>
            <a:off x="10182887" y="1124885"/>
            <a:ext cx="896930" cy="432048"/>
          </a:xfrm>
          <a:prstGeom prst="rect">
            <a:avLst/>
          </a:prstGeom>
          <a:solidFill>
            <a:srgbClr val="FEA2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TerT7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841C7BC-BFF2-4107-BB47-3404AFA4E1E8}"/>
              </a:ext>
            </a:extLst>
          </p:cNvPr>
          <p:cNvGrpSpPr/>
          <p:nvPr/>
        </p:nvGrpSpPr>
        <p:grpSpPr>
          <a:xfrm>
            <a:off x="5366840" y="864827"/>
            <a:ext cx="236959" cy="266582"/>
            <a:chOff x="10397937" y="2110163"/>
            <a:chExt cx="192021" cy="216026"/>
          </a:xfrm>
        </p:grpSpPr>
        <p:cxnSp>
          <p:nvCxnSpPr>
            <p:cNvPr id="81" name="56 Conector recto">
              <a:extLst>
                <a:ext uri="{FF2B5EF4-FFF2-40B4-BE49-F238E27FC236}">
                  <a16:creationId xmlns:a16="http://schemas.microsoft.com/office/drawing/2014/main" id="{C2E0E2F1-AC1B-48B6-B7E9-EA1EE5FB417E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948" y="2110166"/>
              <a:ext cx="0" cy="2160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59 Conector recto">
              <a:extLst>
                <a:ext uri="{FF2B5EF4-FFF2-40B4-BE49-F238E27FC236}">
                  <a16:creationId xmlns:a16="http://schemas.microsoft.com/office/drawing/2014/main" id="{2B0FEB0A-82D1-4C8D-85B7-20BE12C4B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7937" y="2110163"/>
              <a:ext cx="192021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8 Rectángulo">
            <a:extLst>
              <a:ext uri="{FF2B5EF4-FFF2-40B4-BE49-F238E27FC236}">
                <a16:creationId xmlns:a16="http://schemas.microsoft.com/office/drawing/2014/main" id="{9A50B4B1-4FDE-47C7-B51B-FC83946DFDAD}"/>
              </a:ext>
            </a:extLst>
          </p:cNvPr>
          <p:cNvSpPr/>
          <p:nvPr/>
        </p:nvSpPr>
        <p:spPr>
          <a:xfrm>
            <a:off x="205553" y="4829512"/>
            <a:ext cx="1078037" cy="580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000" dirty="0">
                <a:solidFill>
                  <a:schemeClr val="tx1"/>
                </a:solidFill>
              </a:rPr>
              <a:t>DNA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277038F-6ED5-4D81-BC49-D8B567203402}"/>
              </a:ext>
            </a:extLst>
          </p:cNvPr>
          <p:cNvSpPr/>
          <p:nvPr/>
        </p:nvSpPr>
        <p:spPr>
          <a:xfrm>
            <a:off x="1486394" y="2994472"/>
            <a:ext cx="939584" cy="939584"/>
          </a:xfrm>
          <a:prstGeom prst="ellipse">
            <a:avLst/>
          </a:prstGeom>
          <a:solidFill>
            <a:srgbClr val="7030A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 err="1"/>
              <a:t>TsR</a:t>
            </a:r>
            <a:endParaRPr lang="en-US" sz="2400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193B5AD-6A73-4D6F-9154-004424700EBE}"/>
              </a:ext>
            </a:extLst>
          </p:cNvPr>
          <p:cNvCxnSpPr>
            <a:cxnSpLocks/>
          </p:cNvCxnSpPr>
          <p:nvPr/>
        </p:nvCxnSpPr>
        <p:spPr>
          <a:xfrm>
            <a:off x="1514964" y="5119735"/>
            <a:ext cx="9395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8 Rectángulo">
            <a:extLst>
              <a:ext uri="{FF2B5EF4-FFF2-40B4-BE49-F238E27FC236}">
                <a16:creationId xmlns:a16="http://schemas.microsoft.com/office/drawing/2014/main" id="{2F5B8F3B-4C9C-4571-A935-FA2B7AD679BC}"/>
              </a:ext>
            </a:extLst>
          </p:cNvPr>
          <p:cNvSpPr/>
          <p:nvPr/>
        </p:nvSpPr>
        <p:spPr>
          <a:xfrm>
            <a:off x="2667263" y="4405733"/>
            <a:ext cx="2018879" cy="580444"/>
          </a:xfrm>
          <a:prstGeom prst="rect">
            <a:avLst/>
          </a:prstGeom>
          <a:solidFill>
            <a:srgbClr val="12CBF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</a:rPr>
              <a:t>mRNA CFP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7" name="8 Rectángulo">
            <a:extLst>
              <a:ext uri="{FF2B5EF4-FFF2-40B4-BE49-F238E27FC236}">
                <a16:creationId xmlns:a16="http://schemas.microsoft.com/office/drawing/2014/main" id="{8EF9F75A-2BE2-40C8-BDC6-84D98BE2D999}"/>
              </a:ext>
            </a:extLst>
          </p:cNvPr>
          <p:cNvSpPr/>
          <p:nvPr/>
        </p:nvSpPr>
        <p:spPr>
          <a:xfrm>
            <a:off x="2672019" y="5224719"/>
            <a:ext cx="2014123" cy="580444"/>
          </a:xfrm>
          <a:prstGeom prst="rect">
            <a:avLst/>
          </a:prstGeom>
          <a:solidFill>
            <a:srgbClr val="F4EE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</a:rPr>
              <a:t>mRNA YFP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8167C00-16E5-449E-A591-53B6E2B8FF7E}"/>
              </a:ext>
            </a:extLst>
          </p:cNvPr>
          <p:cNvCxnSpPr>
            <a:cxnSpLocks/>
          </p:cNvCxnSpPr>
          <p:nvPr/>
        </p:nvCxnSpPr>
        <p:spPr>
          <a:xfrm>
            <a:off x="5090868" y="5095926"/>
            <a:ext cx="9395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24F2C6A6-185E-4F49-AC62-09137444C4E8}"/>
              </a:ext>
            </a:extLst>
          </p:cNvPr>
          <p:cNvSpPr/>
          <p:nvPr/>
        </p:nvSpPr>
        <p:spPr>
          <a:xfrm>
            <a:off x="5021615" y="2997457"/>
            <a:ext cx="939584" cy="939584"/>
          </a:xfrm>
          <a:prstGeom prst="ellipse">
            <a:avLst/>
          </a:prstGeom>
          <a:solidFill>
            <a:srgbClr val="7030A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 err="1"/>
              <a:t>TlR</a:t>
            </a:r>
            <a:endParaRPr lang="en-US" sz="2400" dirty="0"/>
          </a:p>
        </p:txBody>
      </p:sp>
      <p:sp>
        <p:nvSpPr>
          <p:cNvPr id="140" name="8 Rectángulo">
            <a:extLst>
              <a:ext uri="{FF2B5EF4-FFF2-40B4-BE49-F238E27FC236}">
                <a16:creationId xmlns:a16="http://schemas.microsoft.com/office/drawing/2014/main" id="{74BE2D11-6F18-425F-882E-EE1CEE9D956D}"/>
              </a:ext>
            </a:extLst>
          </p:cNvPr>
          <p:cNvSpPr/>
          <p:nvPr/>
        </p:nvSpPr>
        <p:spPr>
          <a:xfrm>
            <a:off x="6386593" y="4405733"/>
            <a:ext cx="2018879" cy="580444"/>
          </a:xfrm>
          <a:prstGeom prst="rect">
            <a:avLst/>
          </a:prstGeom>
          <a:solidFill>
            <a:srgbClr val="12CBF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 err="1">
                <a:solidFill>
                  <a:schemeClr val="tx1"/>
                </a:solidFill>
              </a:rPr>
              <a:t>CFPi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1" name="8 Rectángulo">
            <a:extLst>
              <a:ext uri="{FF2B5EF4-FFF2-40B4-BE49-F238E27FC236}">
                <a16:creationId xmlns:a16="http://schemas.microsoft.com/office/drawing/2014/main" id="{8104272E-CD7F-440D-B9DC-706B1588628C}"/>
              </a:ext>
            </a:extLst>
          </p:cNvPr>
          <p:cNvSpPr/>
          <p:nvPr/>
        </p:nvSpPr>
        <p:spPr>
          <a:xfrm>
            <a:off x="6391349" y="5224719"/>
            <a:ext cx="2014123" cy="580444"/>
          </a:xfrm>
          <a:prstGeom prst="rect">
            <a:avLst/>
          </a:prstGeom>
          <a:solidFill>
            <a:srgbClr val="F4EE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 err="1">
                <a:solidFill>
                  <a:schemeClr val="tx1"/>
                </a:solidFill>
              </a:rPr>
              <a:t>YFPi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2" name="8 Rectángulo">
            <a:extLst>
              <a:ext uri="{FF2B5EF4-FFF2-40B4-BE49-F238E27FC236}">
                <a16:creationId xmlns:a16="http://schemas.microsoft.com/office/drawing/2014/main" id="{F97DFED5-B88F-4296-A847-0ACFD0BAD0F1}"/>
              </a:ext>
            </a:extLst>
          </p:cNvPr>
          <p:cNvSpPr/>
          <p:nvPr/>
        </p:nvSpPr>
        <p:spPr>
          <a:xfrm>
            <a:off x="9990110" y="4234311"/>
            <a:ext cx="2018879" cy="580444"/>
          </a:xfrm>
          <a:prstGeom prst="rect">
            <a:avLst/>
          </a:prstGeom>
          <a:solidFill>
            <a:srgbClr val="12CBF6"/>
          </a:solidFill>
          <a:ln w="28575">
            <a:solidFill>
              <a:schemeClr val="tx1"/>
            </a:solidFill>
          </a:ln>
          <a:effectLst>
            <a:glow rad="228600">
              <a:srgbClr val="7AE2F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</a:rPr>
              <a:t>CFP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3" name="8 Rectángulo">
            <a:extLst>
              <a:ext uri="{FF2B5EF4-FFF2-40B4-BE49-F238E27FC236}">
                <a16:creationId xmlns:a16="http://schemas.microsoft.com/office/drawing/2014/main" id="{01125DFA-0303-4B3E-B4CB-02ABDDE64FB3}"/>
              </a:ext>
            </a:extLst>
          </p:cNvPr>
          <p:cNvSpPr/>
          <p:nvPr/>
        </p:nvSpPr>
        <p:spPr>
          <a:xfrm>
            <a:off x="9980581" y="5396141"/>
            <a:ext cx="2014123" cy="580444"/>
          </a:xfrm>
          <a:prstGeom prst="rect">
            <a:avLst/>
          </a:prstGeom>
          <a:solidFill>
            <a:srgbClr val="F4EE00"/>
          </a:solidFill>
          <a:ln w="28575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dirty="0">
                <a:solidFill>
                  <a:schemeClr val="tx1"/>
                </a:solidFill>
              </a:rPr>
              <a:t>YFP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25E0D4F-447E-44DC-B1C5-8441F7CC7737}"/>
              </a:ext>
            </a:extLst>
          </p:cNvPr>
          <p:cNvCxnSpPr>
            <a:cxnSpLocks/>
          </p:cNvCxnSpPr>
          <p:nvPr/>
        </p:nvCxnSpPr>
        <p:spPr>
          <a:xfrm>
            <a:off x="8695344" y="4629285"/>
            <a:ext cx="9395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C6FC9C4-65C2-4A1E-9051-7D638E676A37}"/>
              </a:ext>
            </a:extLst>
          </p:cNvPr>
          <p:cNvSpPr txBox="1"/>
          <p:nvPr/>
        </p:nvSpPr>
        <p:spPr>
          <a:xfrm>
            <a:off x="1737434" y="4712916"/>
            <a:ext cx="913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err="1"/>
              <a:t>Kts</a:t>
            </a:r>
            <a:endParaRPr lang="en-US" sz="20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7115486-429B-494E-9D39-BC50C069AFEE}"/>
              </a:ext>
            </a:extLst>
          </p:cNvPr>
          <p:cNvSpPr txBox="1"/>
          <p:nvPr/>
        </p:nvSpPr>
        <p:spPr>
          <a:xfrm>
            <a:off x="8683551" y="4128792"/>
            <a:ext cx="108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err="1"/>
              <a:t>Kmat</a:t>
            </a:r>
            <a:r>
              <a:rPr lang="es-CL" sz="2000" dirty="0"/>
              <a:t> C</a:t>
            </a:r>
            <a:endParaRPr lang="en-US" sz="2000" dirty="0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C241136-506A-4A23-B093-B613167F0595}"/>
              </a:ext>
            </a:extLst>
          </p:cNvPr>
          <p:cNvCxnSpPr>
            <a:cxnSpLocks/>
          </p:cNvCxnSpPr>
          <p:nvPr/>
        </p:nvCxnSpPr>
        <p:spPr>
          <a:xfrm>
            <a:off x="1956186" y="4108670"/>
            <a:ext cx="0" cy="58728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0D009E6E-D253-465A-A741-981AF420739B}"/>
              </a:ext>
            </a:extLst>
          </p:cNvPr>
          <p:cNvSpPr txBox="1"/>
          <p:nvPr/>
        </p:nvSpPr>
        <p:spPr>
          <a:xfrm>
            <a:off x="5288424" y="4646256"/>
            <a:ext cx="544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err="1"/>
              <a:t>Ktl</a:t>
            </a:r>
            <a:endParaRPr lang="en-US" sz="2000" dirty="0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D75C18E-D9CC-4085-BF29-F117669EB328}"/>
              </a:ext>
            </a:extLst>
          </p:cNvPr>
          <p:cNvCxnSpPr>
            <a:cxnSpLocks/>
          </p:cNvCxnSpPr>
          <p:nvPr/>
        </p:nvCxnSpPr>
        <p:spPr>
          <a:xfrm>
            <a:off x="5517808" y="4042009"/>
            <a:ext cx="0" cy="58728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D82EAE0-3003-496C-B5C4-2E2C9B65576E}"/>
              </a:ext>
            </a:extLst>
          </p:cNvPr>
          <p:cNvCxnSpPr>
            <a:cxnSpLocks/>
          </p:cNvCxnSpPr>
          <p:nvPr/>
        </p:nvCxnSpPr>
        <p:spPr>
          <a:xfrm flipV="1">
            <a:off x="2345520" y="2665927"/>
            <a:ext cx="512204" cy="38043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661FC76-29F5-4144-B94B-55529CA67A86}"/>
              </a:ext>
            </a:extLst>
          </p:cNvPr>
          <p:cNvCxnSpPr>
            <a:cxnSpLocks/>
          </p:cNvCxnSpPr>
          <p:nvPr/>
        </p:nvCxnSpPr>
        <p:spPr>
          <a:xfrm flipV="1">
            <a:off x="6007125" y="2813534"/>
            <a:ext cx="512204" cy="38043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B5661CF-D0EF-46E1-A042-6C0870FADD37}"/>
              </a:ext>
            </a:extLst>
          </p:cNvPr>
          <p:cNvCxnSpPr>
            <a:cxnSpLocks/>
          </p:cNvCxnSpPr>
          <p:nvPr/>
        </p:nvCxnSpPr>
        <p:spPr>
          <a:xfrm flipV="1">
            <a:off x="3421628" y="3870597"/>
            <a:ext cx="512204" cy="38043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E694CA2-16EF-41C0-9E28-7D28A3839853}"/>
              </a:ext>
            </a:extLst>
          </p:cNvPr>
          <p:cNvCxnSpPr>
            <a:cxnSpLocks/>
          </p:cNvCxnSpPr>
          <p:nvPr/>
        </p:nvCxnSpPr>
        <p:spPr>
          <a:xfrm>
            <a:off x="3485937" y="6062503"/>
            <a:ext cx="385990" cy="44596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FC283D6D-1802-400A-A324-8B99D164E175}"/>
              </a:ext>
            </a:extLst>
          </p:cNvPr>
          <p:cNvSpPr txBox="1"/>
          <p:nvPr/>
        </p:nvSpPr>
        <p:spPr>
          <a:xfrm rot="19427695">
            <a:off x="2098653" y="2446291"/>
            <a:ext cx="913831" cy="4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δTsR</a:t>
            </a:r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4CD574B-84F1-4845-984B-051C82B8F2DB}"/>
              </a:ext>
            </a:extLst>
          </p:cNvPr>
          <p:cNvSpPr txBox="1"/>
          <p:nvPr/>
        </p:nvSpPr>
        <p:spPr>
          <a:xfrm rot="19455041">
            <a:off x="5806312" y="2608050"/>
            <a:ext cx="913831" cy="4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δTlR</a:t>
            </a:r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389397F-075C-4A0A-BD12-0396919F7C81}"/>
              </a:ext>
            </a:extLst>
          </p:cNvPr>
          <p:cNvSpPr txBox="1"/>
          <p:nvPr/>
        </p:nvSpPr>
        <p:spPr>
          <a:xfrm rot="19411023">
            <a:off x="3280082" y="3617861"/>
            <a:ext cx="913831" cy="4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δM</a:t>
            </a:r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D2B0E64-66BF-4BE7-A7BC-42E3EBAE5FB3}"/>
              </a:ext>
            </a:extLst>
          </p:cNvPr>
          <p:cNvSpPr txBox="1"/>
          <p:nvPr/>
        </p:nvSpPr>
        <p:spPr>
          <a:xfrm rot="3033967">
            <a:off x="3316110" y="6228478"/>
            <a:ext cx="1395379" cy="4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δM</a:t>
            </a:r>
            <a:endParaRPr lang="en-US" dirty="0"/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F8AEE8B-5D93-4373-9C8D-38EBBA6041F9}"/>
              </a:ext>
            </a:extLst>
          </p:cNvPr>
          <p:cNvCxnSpPr>
            <a:cxnSpLocks/>
          </p:cNvCxnSpPr>
          <p:nvPr/>
        </p:nvCxnSpPr>
        <p:spPr>
          <a:xfrm>
            <a:off x="8742956" y="5733962"/>
            <a:ext cx="9395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7EC370EE-E4CD-4B6F-A32A-07584C1AC4F4}"/>
              </a:ext>
            </a:extLst>
          </p:cNvPr>
          <p:cNvSpPr txBox="1"/>
          <p:nvPr/>
        </p:nvSpPr>
        <p:spPr>
          <a:xfrm>
            <a:off x="8683551" y="5239485"/>
            <a:ext cx="943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err="1"/>
              <a:t>Kmat</a:t>
            </a:r>
            <a:r>
              <a:rPr lang="es-CL" sz="2000" dirty="0"/>
              <a:t> Y</a:t>
            </a:r>
            <a:endParaRPr lang="en-US" sz="20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B5077F2-20F6-4775-A9A3-82FFB69A402C}"/>
              </a:ext>
            </a:extLst>
          </p:cNvPr>
          <p:cNvSpPr txBox="1"/>
          <p:nvPr/>
        </p:nvSpPr>
        <p:spPr>
          <a:xfrm>
            <a:off x="2825826" y="2256205"/>
            <a:ext cx="28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ø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776BD7F-2A70-496C-89F0-CD2E1DCC06C5}"/>
              </a:ext>
            </a:extLst>
          </p:cNvPr>
          <p:cNvSpPr txBox="1"/>
          <p:nvPr/>
        </p:nvSpPr>
        <p:spPr>
          <a:xfrm>
            <a:off x="6474429" y="2426333"/>
            <a:ext cx="28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ø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43F1DE2-4BFF-4463-9827-5138C1A22E15}"/>
              </a:ext>
            </a:extLst>
          </p:cNvPr>
          <p:cNvSpPr txBox="1"/>
          <p:nvPr/>
        </p:nvSpPr>
        <p:spPr>
          <a:xfrm rot="942385">
            <a:off x="3819829" y="6332030"/>
            <a:ext cx="28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ø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40EC6C7-FBAE-40DC-BFBB-D5E4D3183E9A}"/>
              </a:ext>
            </a:extLst>
          </p:cNvPr>
          <p:cNvSpPr txBox="1"/>
          <p:nvPr/>
        </p:nvSpPr>
        <p:spPr>
          <a:xfrm>
            <a:off x="3904886" y="3471869"/>
            <a:ext cx="28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ø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EC819C0-79FC-4E8F-9CF1-9BC01228716F}"/>
              </a:ext>
            </a:extLst>
          </p:cNvPr>
          <p:cNvSpPr/>
          <p:nvPr/>
        </p:nvSpPr>
        <p:spPr>
          <a:xfrm>
            <a:off x="574162" y="180753"/>
            <a:ext cx="11132288" cy="193434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F582262-7C89-4BCB-A299-8FA36B0D8A86}"/>
              </a:ext>
            </a:extLst>
          </p:cNvPr>
          <p:cNvSpPr txBox="1"/>
          <p:nvPr/>
        </p:nvSpPr>
        <p:spPr>
          <a:xfrm>
            <a:off x="3755799" y="223477"/>
            <a:ext cx="552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err="1"/>
              <a:t>Schematic</a:t>
            </a:r>
            <a:r>
              <a:rPr lang="es-CL" b="1" dirty="0"/>
              <a:t> </a:t>
            </a:r>
            <a:r>
              <a:rPr lang="es-CL" b="1" dirty="0" err="1"/>
              <a:t>representation</a:t>
            </a:r>
            <a:r>
              <a:rPr lang="es-CL" b="1" dirty="0"/>
              <a:t> </a:t>
            </a:r>
            <a:r>
              <a:rPr lang="es-CL" b="1" dirty="0" err="1"/>
              <a:t>of</a:t>
            </a:r>
            <a:r>
              <a:rPr lang="es-CL" b="1" dirty="0"/>
              <a:t> </a:t>
            </a:r>
            <a:r>
              <a:rPr lang="es-CL" b="1" dirty="0" err="1"/>
              <a:t>one</a:t>
            </a:r>
            <a:r>
              <a:rPr lang="es-CL" b="1" dirty="0"/>
              <a:t> </a:t>
            </a:r>
            <a:r>
              <a:rPr lang="es-CL" b="1" dirty="0" err="1"/>
              <a:t>construct</a:t>
            </a:r>
            <a:r>
              <a:rPr lang="es-CL" b="1" dirty="0"/>
              <a:t> </a:t>
            </a:r>
            <a:r>
              <a:rPr lang="es-CL" b="1" dirty="0" err="1"/>
              <a:t>used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999746-4033-435F-B17B-1C0571DA0154}"/>
              </a:ext>
            </a:extLst>
          </p:cNvPr>
          <p:cNvGrpSpPr/>
          <p:nvPr/>
        </p:nvGrpSpPr>
        <p:grpSpPr>
          <a:xfrm>
            <a:off x="7273072" y="934060"/>
            <a:ext cx="2882694" cy="624809"/>
            <a:chOff x="7353921" y="2482599"/>
            <a:chExt cx="2882694" cy="624809"/>
          </a:xfrm>
        </p:grpSpPr>
        <p:sp>
          <p:nvSpPr>
            <p:cNvPr id="59" name="29 Acorde">
              <a:extLst>
                <a:ext uri="{FF2B5EF4-FFF2-40B4-BE49-F238E27FC236}">
                  <a16:creationId xmlns:a16="http://schemas.microsoft.com/office/drawing/2014/main" id="{21B80E22-0764-4599-960A-128066901F86}"/>
                </a:ext>
              </a:extLst>
            </p:cNvPr>
            <p:cNvSpPr/>
            <p:nvPr/>
          </p:nvSpPr>
          <p:spPr>
            <a:xfrm rot="10800000">
              <a:off x="7943939" y="2482599"/>
              <a:ext cx="425946" cy="411205"/>
            </a:xfrm>
            <a:prstGeom prst="chord">
              <a:avLst>
                <a:gd name="adj1" fmla="val 21269586"/>
                <a:gd name="adj2" fmla="val 1123163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11 Rectángulo">
              <a:extLst>
                <a:ext uri="{FF2B5EF4-FFF2-40B4-BE49-F238E27FC236}">
                  <a16:creationId xmlns:a16="http://schemas.microsoft.com/office/drawing/2014/main" id="{3F35D549-A53E-4EA9-A3FF-9AE2DE9CE476}"/>
                </a:ext>
              </a:extLst>
            </p:cNvPr>
            <p:cNvSpPr/>
            <p:nvPr/>
          </p:nvSpPr>
          <p:spPr>
            <a:xfrm>
              <a:off x="7353921" y="2675360"/>
              <a:ext cx="1240516" cy="43204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dirty="0">
                  <a:solidFill>
                    <a:schemeClr val="tx1"/>
                  </a:solidFill>
                </a:rPr>
                <a:t>RBS-</a:t>
              </a:r>
              <a:r>
                <a:rPr lang="es-419" dirty="0" err="1">
                  <a:solidFill>
                    <a:schemeClr val="tx1"/>
                  </a:solidFill>
                </a:rPr>
                <a:t>linker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15 Flecha derecha">
              <a:extLst>
                <a:ext uri="{FF2B5EF4-FFF2-40B4-BE49-F238E27FC236}">
                  <a16:creationId xmlns:a16="http://schemas.microsoft.com/office/drawing/2014/main" id="{318C6198-EF28-4353-A6E4-43329D133259}"/>
                </a:ext>
              </a:extLst>
            </p:cNvPr>
            <p:cNvSpPr/>
            <p:nvPr/>
          </p:nvSpPr>
          <p:spPr>
            <a:xfrm>
              <a:off x="8594750" y="2675360"/>
              <a:ext cx="1641865" cy="432048"/>
            </a:xfrm>
            <a:prstGeom prst="rightArrow">
              <a:avLst>
                <a:gd name="adj1" fmla="val 100000"/>
                <a:gd name="adj2" fmla="val 41119"/>
              </a:avLst>
            </a:prstGeom>
            <a:solidFill>
              <a:srgbClr val="12CBF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dirty="0">
                  <a:solidFill>
                    <a:schemeClr val="tx1"/>
                  </a:solidFill>
                </a:rPr>
                <a:t>CFP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1953220-6FD7-4EAD-BDD1-1C0DFBDE4C91}"/>
              </a:ext>
            </a:extLst>
          </p:cNvPr>
          <p:cNvCxnSpPr>
            <a:cxnSpLocks/>
          </p:cNvCxnSpPr>
          <p:nvPr/>
        </p:nvCxnSpPr>
        <p:spPr>
          <a:xfrm flipV="1">
            <a:off x="7299091" y="3875239"/>
            <a:ext cx="512204" cy="38043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E3A2074-EDA0-4F3F-A904-07B3CC91651C}"/>
              </a:ext>
            </a:extLst>
          </p:cNvPr>
          <p:cNvSpPr txBox="1"/>
          <p:nvPr/>
        </p:nvSpPr>
        <p:spPr>
          <a:xfrm rot="19411023">
            <a:off x="7157545" y="3685930"/>
            <a:ext cx="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δCFP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C21B30-F733-4895-837A-8D6E859828E2}"/>
              </a:ext>
            </a:extLst>
          </p:cNvPr>
          <p:cNvSpPr txBox="1"/>
          <p:nvPr/>
        </p:nvSpPr>
        <p:spPr>
          <a:xfrm>
            <a:off x="7782349" y="3476511"/>
            <a:ext cx="28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ø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22842BC-286F-4F4A-A2BA-9B4BCDD782D4}"/>
              </a:ext>
            </a:extLst>
          </p:cNvPr>
          <p:cNvCxnSpPr>
            <a:cxnSpLocks/>
          </p:cNvCxnSpPr>
          <p:nvPr/>
        </p:nvCxnSpPr>
        <p:spPr>
          <a:xfrm flipV="1">
            <a:off x="10913905" y="3674550"/>
            <a:ext cx="512204" cy="38043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FF72F53-FE67-4904-8A71-D49571B5D4CC}"/>
              </a:ext>
            </a:extLst>
          </p:cNvPr>
          <p:cNvSpPr txBox="1"/>
          <p:nvPr/>
        </p:nvSpPr>
        <p:spPr>
          <a:xfrm rot="19411023">
            <a:off x="10772359" y="3485241"/>
            <a:ext cx="91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δCFP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6E7FDE-7D52-4009-8D23-B08894A034E5}"/>
              </a:ext>
            </a:extLst>
          </p:cNvPr>
          <p:cNvSpPr txBox="1"/>
          <p:nvPr/>
        </p:nvSpPr>
        <p:spPr>
          <a:xfrm>
            <a:off x="11397163" y="3275822"/>
            <a:ext cx="28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ø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5E2FD6-7DC9-4A8D-999E-56336BD896E8}"/>
              </a:ext>
            </a:extLst>
          </p:cNvPr>
          <p:cNvCxnSpPr>
            <a:cxnSpLocks/>
          </p:cNvCxnSpPr>
          <p:nvPr/>
        </p:nvCxnSpPr>
        <p:spPr>
          <a:xfrm>
            <a:off x="7335227" y="6131164"/>
            <a:ext cx="385990" cy="44596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2EEF3C1-6FB5-4DE3-AEB1-F29C5D2A1CB8}"/>
              </a:ext>
            </a:extLst>
          </p:cNvPr>
          <p:cNvSpPr txBox="1"/>
          <p:nvPr/>
        </p:nvSpPr>
        <p:spPr>
          <a:xfrm rot="3033967">
            <a:off x="7165400" y="6360566"/>
            <a:ext cx="139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δYFP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EAFEB4-442A-4C40-AE22-5CBC7B740436}"/>
              </a:ext>
            </a:extLst>
          </p:cNvPr>
          <p:cNvSpPr txBox="1"/>
          <p:nvPr/>
        </p:nvSpPr>
        <p:spPr>
          <a:xfrm rot="942385">
            <a:off x="7669119" y="6400691"/>
            <a:ext cx="28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ø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9BD4F82-8FAA-497E-8F42-2C85D4278B12}"/>
              </a:ext>
            </a:extLst>
          </p:cNvPr>
          <p:cNvCxnSpPr>
            <a:cxnSpLocks/>
          </p:cNvCxnSpPr>
          <p:nvPr/>
        </p:nvCxnSpPr>
        <p:spPr>
          <a:xfrm>
            <a:off x="10966828" y="6155956"/>
            <a:ext cx="385990" cy="44596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7FECA16-33D3-4A95-A836-1C4282D1F56A}"/>
              </a:ext>
            </a:extLst>
          </p:cNvPr>
          <p:cNvSpPr txBox="1"/>
          <p:nvPr/>
        </p:nvSpPr>
        <p:spPr>
          <a:xfrm rot="3033967">
            <a:off x="10821219" y="6438522"/>
            <a:ext cx="139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δYFP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82A128-E664-4CC9-83A5-4D1160C8CC92}"/>
              </a:ext>
            </a:extLst>
          </p:cNvPr>
          <p:cNvSpPr txBox="1"/>
          <p:nvPr/>
        </p:nvSpPr>
        <p:spPr>
          <a:xfrm rot="942385">
            <a:off x="11321988" y="6372319"/>
            <a:ext cx="28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FFC61-36D9-4476-8DF3-918BACAD7E78}"/>
              </a:ext>
            </a:extLst>
          </p:cNvPr>
          <p:cNvSpPr txBox="1"/>
          <p:nvPr/>
        </p:nvSpPr>
        <p:spPr>
          <a:xfrm>
            <a:off x="6904502" y="2440612"/>
            <a:ext cx="5263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Device-specific parameters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Batch-specific parameters</a:t>
            </a:r>
          </a:p>
        </p:txBody>
      </p:sp>
    </p:spTree>
    <p:extLst>
      <p:ext uri="{BB962C8B-B14F-4D97-AF65-F5344CB8AC3E}">
        <p14:creationId xmlns:p14="http://schemas.microsoft.com/office/powerpoint/2010/main" val="237350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2641BE-7AFD-464C-86B1-D27489C81B72}"/>
                  </a:ext>
                </a:extLst>
              </p:cNvPr>
              <p:cNvSpPr/>
              <p:nvPr/>
            </p:nvSpPr>
            <p:spPr>
              <a:xfrm>
                <a:off x="4805111" y="1885950"/>
                <a:ext cx="7793739" cy="1543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GB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GB" sz="4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kumimoji="0" lang="en-GB" sz="4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kumimoji="0" lang="en-GB" sz="4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GB" sz="4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GB" sz="4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GB" sz="4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  <m:e>
                              <m:r>
                                <a:rPr kumimoji="0" lang="en-GB" sz="4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kumimoji="0" lang="en-GB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en-GB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sz="4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kumimoji="0" lang="en-GB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GB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en-GB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sz="4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kumimoji="0" lang="en-GB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2641BE-7AFD-464C-86B1-D27489C81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11" y="1885950"/>
                <a:ext cx="7793739" cy="15430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3C0615D-7D8D-4588-9A99-D67B0B2770EB}"/>
              </a:ext>
            </a:extLst>
          </p:cNvPr>
          <p:cNvSpPr txBox="1"/>
          <p:nvPr/>
        </p:nvSpPr>
        <p:spPr>
          <a:xfrm>
            <a:off x="762000" y="547598"/>
            <a:ext cx="10668000" cy="6124754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Bayesian statistics are used to infer simultaneously the marginal posterior distributions of all the parameters.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dirty="0">
              <a:solidFill>
                <a:prstClr val="black"/>
              </a:solidFill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dirty="0">
              <a:solidFill>
                <a:prstClr val="black"/>
              </a:solidFill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1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rPr>
              <a:t>Markov Chain Monte Carlo (MCMC):</a:t>
            </a:r>
          </a:p>
          <a:p>
            <a:pPr marL="914400" marR="0" lvl="1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rPr>
              <a:t>Generate samples from a </a:t>
            </a:r>
            <a:r>
              <a:rPr kumimoji="0" lang="en-GB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rPr>
              <a:t>proposal distribution 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rPr>
              <a:t>to form a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rPr>
              <a:t>Markov chain</a:t>
            </a:r>
          </a:p>
          <a:p>
            <a:pPr marL="914400" marR="0" lvl="1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Cambria Math" panose="02040503050406030204" pitchFamily="18" charset="0"/>
            </a:endParaRPr>
          </a:p>
          <a:p>
            <a:pPr marL="914400" marR="0" lvl="1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rPr>
              <a:t>The history of the chain converges to the 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 Math" panose="02040503050406030204" pitchFamily="18" charset="0"/>
              </a:rPr>
              <a:t>posterior distribution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337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3DE2E6-A400-46CE-9D4B-43C688B99473}"/>
              </a:ext>
            </a:extLst>
          </p:cNvPr>
          <p:cNvSpPr txBox="1"/>
          <p:nvPr/>
        </p:nvSpPr>
        <p:spPr>
          <a:xfrm>
            <a:off x="1224725" y="145317"/>
            <a:ext cx="9742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Marginal posterior distributions of the parameters obtained from different seeds</a:t>
            </a:r>
          </a:p>
        </p:txBody>
      </p:sp>
      <p:pic>
        <p:nvPicPr>
          <p:cNvPr id="5" name="Picture 4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6CCA79CB-D5C3-4466-8C54-1DCFBDCEA1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19" b="20987"/>
          <a:stretch/>
        </p:blipFill>
        <p:spPr>
          <a:xfrm>
            <a:off x="1224725" y="1206463"/>
            <a:ext cx="10457893" cy="55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6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10715</TotalTime>
  <Words>1254</Words>
  <Application>Microsoft Office PowerPoint</Application>
  <PresentationFormat>Widescreen</PresentationFormat>
  <Paragraphs>770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Anibal Arce</dc:creator>
  <cp:lastModifiedBy>Anibal Arce</cp:lastModifiedBy>
  <cp:revision>22</cp:revision>
  <dcterms:created xsi:type="dcterms:W3CDTF">2018-07-15T21:03:56Z</dcterms:created>
  <dcterms:modified xsi:type="dcterms:W3CDTF">2018-12-07T15:25:24Z</dcterms:modified>
</cp:coreProperties>
</file>